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lvl1pPr>
            <a:lvl2pPr marL="457200" marR="0" lvl="1" indent="0" algn="l" rtl="0">
              <a:spcBef>
                <a:spcPts val="0"/>
              </a:spcBef>
              <a:buNone/>
              <a:defRPr sz="1100" b="0" i="0" u="none" strike="noStrike" cap="none"/>
            </a:lvl2pPr>
            <a:lvl3pPr marL="914400" marR="0" lvl="2" indent="0" algn="l" rtl="0">
              <a:spcBef>
                <a:spcPts val="0"/>
              </a:spcBef>
              <a:buNone/>
              <a:defRPr sz="1100" b="0" i="0" u="none" strike="noStrike" cap="none"/>
            </a:lvl3pPr>
            <a:lvl4pPr marL="1371600" marR="0" lvl="3" indent="0" algn="l" rtl="0">
              <a:spcBef>
                <a:spcPts val="0"/>
              </a:spcBef>
              <a:buNone/>
              <a:defRPr sz="1100" b="0" i="0" u="none" strike="noStrike" cap="none"/>
            </a:lvl4pPr>
            <a:lvl5pPr marL="1828800" marR="0" lvl="4" indent="0" algn="l" rtl="0">
              <a:spcBef>
                <a:spcPts val="0"/>
              </a:spcBef>
              <a:buNone/>
              <a:defRPr sz="1100" b="0" i="0" u="none" strike="noStrike" cap="none"/>
            </a:lvl5pPr>
            <a:lvl6pPr marL="2286000" marR="0" lvl="5" indent="0" algn="l" rtl="0">
              <a:spcBef>
                <a:spcPts val="0"/>
              </a:spcBef>
              <a:buNone/>
              <a:defRPr sz="1100" b="0" i="0" u="none" strike="noStrike" cap="none"/>
            </a:lvl6pPr>
            <a:lvl7pPr marL="2743200" marR="0" lvl="6" indent="0" algn="l" rtl="0">
              <a:spcBef>
                <a:spcPts val="0"/>
              </a:spcBef>
              <a:buNone/>
              <a:defRPr sz="1100" b="0" i="0" u="none" strike="noStrike" cap="none"/>
            </a:lvl7pPr>
            <a:lvl8pPr marL="3200400" marR="0" lvl="7" indent="0" algn="l" rtl="0">
              <a:spcBef>
                <a:spcPts val="0"/>
              </a:spcBef>
              <a:buNone/>
              <a:defRPr sz="1100" b="0" i="0" u="none" strike="noStrike" cap="none"/>
            </a:lvl8pPr>
            <a:lvl9pPr marL="3657600" marR="0" lvl="8" indent="0" algn="l" rtl="0">
              <a:spcBef>
                <a:spcPts val="0"/>
              </a:spcBef>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56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40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0" name="Shape 70"/>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6" name="Shape 76"/>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31" name="Shape 3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7" name="Shape 4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6" name="Shape 56"/>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descr="http://www.kinocinema.net/gimage.php?query=Of+Mice+and+Men"/>
          <p:cNvPicPr preferRelativeResize="0"/>
          <p:nvPr/>
        </p:nvPicPr>
        <p:blipFill rotWithShape="1">
          <a:blip r:embed="rId3">
            <a:alphaModFix/>
          </a:blip>
          <a:srcRect/>
          <a:stretch/>
        </p:blipFill>
        <p:spPr>
          <a:xfrm>
            <a:off x="-152400" y="33214"/>
            <a:ext cx="9106678" cy="6858000"/>
          </a:xfrm>
          <a:prstGeom prst="rect">
            <a:avLst/>
          </a:prstGeom>
          <a:noFill/>
          <a:ln>
            <a:noFill/>
          </a:ln>
        </p:spPr>
      </p:pic>
      <p:sp>
        <p:nvSpPr>
          <p:cNvPr id="85" name="Shape 85"/>
          <p:cNvSpPr txBox="1">
            <a:spLocks noGrp="1"/>
          </p:cNvSpPr>
          <p:nvPr>
            <p:ph type="ctrTitle"/>
          </p:nvPr>
        </p:nvSpPr>
        <p:spPr>
          <a:xfrm>
            <a:off x="685800" y="2130425"/>
            <a:ext cx="7772400" cy="147002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Background and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Minor Characters</a:t>
            </a:r>
          </a:p>
        </p:txBody>
      </p:sp>
      <p:pic>
        <p:nvPicPr>
          <p:cNvPr id="153" name="Shape 153" descr="lenny"/>
          <p:cNvPicPr preferRelativeResize="0">
            <a:picLocks noGrp="1"/>
          </p:cNvPicPr>
          <p:nvPr>
            <p:ph type="body" idx="1"/>
          </p:nvPr>
        </p:nvPicPr>
        <p:blipFill rotWithShape="1">
          <a:blip r:embed="rId3">
            <a:alphaModFix/>
          </a:blip>
          <a:srcRect/>
          <a:stretch/>
        </p:blipFill>
        <p:spPr>
          <a:xfrm>
            <a:off x="4800600" y="1447800"/>
            <a:ext cx="4205748" cy="2209799"/>
          </a:xfrm>
          <a:prstGeom prst="rect">
            <a:avLst/>
          </a:prstGeom>
          <a:noFill/>
          <a:ln>
            <a:noFill/>
          </a:ln>
        </p:spPr>
      </p:pic>
      <p:sp>
        <p:nvSpPr>
          <p:cNvPr id="154" name="Shape 154"/>
          <p:cNvSpPr txBox="1"/>
          <p:nvPr/>
        </p:nvSpPr>
        <p:spPr>
          <a:xfrm>
            <a:off x="457200" y="1471125"/>
            <a:ext cx="4267200" cy="29787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2800" b="1" i="0" u="sng" strike="noStrike" cap="none">
                <a:solidFill>
                  <a:schemeClr val="dk1"/>
                </a:solidFill>
                <a:latin typeface="Calibri"/>
                <a:ea typeface="Calibri"/>
                <a:cs typeface="Calibri"/>
                <a:sym typeface="Calibri"/>
              </a:rPr>
              <a:t>Candy</a:t>
            </a:r>
            <a:r>
              <a:rPr lang="en-US" sz="2800" b="0" i="0" u="none" strike="noStrike" cap="none">
                <a:solidFill>
                  <a:schemeClr val="dk1"/>
                </a:solidFill>
                <a:latin typeface="Calibri"/>
                <a:ea typeface="Calibri"/>
                <a:cs typeface="Calibri"/>
                <a:sym typeface="Calibri"/>
              </a:rPr>
              <a:t> is an aging ranch handyman, Candy lost his hand in an accident and worries about his future on the ranch.  He fears aging, that his age is making him useless. </a:t>
            </a:r>
          </a:p>
        </p:txBody>
      </p:sp>
      <p:sp>
        <p:nvSpPr>
          <p:cNvPr id="155" name="Shape 155"/>
          <p:cNvSpPr txBox="1"/>
          <p:nvPr/>
        </p:nvSpPr>
        <p:spPr>
          <a:xfrm>
            <a:off x="441150" y="4506149"/>
            <a:ext cx="5181600" cy="181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1" u="sng">
                <a:latin typeface="Calibri"/>
                <a:ea typeface="Calibri"/>
                <a:cs typeface="Calibri"/>
                <a:sym typeface="Calibri"/>
              </a:rPr>
              <a:t>Curley</a:t>
            </a:r>
            <a:r>
              <a:rPr lang="en-US" sz="2800">
                <a:latin typeface="Calibri"/>
                <a:ea typeface="Calibri"/>
                <a:cs typeface="Calibri"/>
                <a:sym typeface="Calibri"/>
              </a:rPr>
              <a:t> is the boss’s son and is quick to anger, even when he is wrong. He often mistreats the workers on the ranch.</a:t>
            </a:r>
          </a:p>
        </p:txBody>
      </p:sp>
      <p:pic>
        <p:nvPicPr>
          <p:cNvPr id="156" name="Shape 156"/>
          <p:cNvPicPr preferRelativeResize="0"/>
          <p:nvPr/>
        </p:nvPicPr>
        <p:blipFill>
          <a:blip r:embed="rId4">
            <a:alphaModFix/>
          </a:blip>
          <a:stretch>
            <a:fillRect/>
          </a:stretch>
        </p:blipFill>
        <p:spPr>
          <a:xfrm>
            <a:off x="5464725" y="3904074"/>
            <a:ext cx="3048000" cy="228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810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More Minor Characters</a:t>
            </a:r>
          </a:p>
        </p:txBody>
      </p:sp>
      <p:sp>
        <p:nvSpPr>
          <p:cNvPr id="162" name="Shape 162"/>
          <p:cNvSpPr txBox="1">
            <a:spLocks noGrp="1"/>
          </p:cNvSpPr>
          <p:nvPr>
            <p:ph type="body" idx="1"/>
          </p:nvPr>
        </p:nvSpPr>
        <p:spPr>
          <a:xfrm>
            <a:off x="288750" y="1143000"/>
            <a:ext cx="4511700" cy="5310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400" b="1" i="0" u="sng" strike="noStrike" cap="none">
                <a:solidFill>
                  <a:schemeClr val="dk1"/>
                </a:solidFill>
                <a:latin typeface="Calibri"/>
                <a:ea typeface="Calibri"/>
                <a:cs typeface="Calibri"/>
                <a:sym typeface="Calibri"/>
              </a:rPr>
              <a:t>Curley’s wife </a:t>
            </a:r>
            <a:r>
              <a:rPr lang="en-US" sz="2400" b="0" i="0" u="none" strike="noStrike" cap="none">
                <a:solidFill>
                  <a:schemeClr val="dk1"/>
                </a:solidFill>
                <a:latin typeface="Calibri"/>
                <a:ea typeface="Calibri"/>
                <a:cs typeface="Calibri"/>
                <a:sym typeface="Calibri"/>
              </a:rPr>
              <a:t>is the only female character in the novel, Curley’s wife is never given a name and is only referred to in reference to her husband. The men on the farm refer to her as a “tramp,” a “tart,” and a “looloo.” She is desperately lonely and struggles to find purpose on the ranch.</a:t>
            </a:r>
          </a:p>
          <a:p>
            <a:pPr marL="342900" marR="0" lvl="0" indent="-342900" algn="l" rtl="0">
              <a:lnSpc>
                <a:spcPct val="80000"/>
              </a:lnSpc>
              <a:spcBef>
                <a:spcPts val="480"/>
              </a:spcBef>
              <a:spcAft>
                <a:spcPts val="0"/>
              </a:spcAft>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1" i="0" u="sng" strike="noStrike" cap="none">
                <a:solidFill>
                  <a:schemeClr val="dk1"/>
                </a:solidFill>
                <a:latin typeface="Calibri"/>
                <a:ea typeface="Calibri"/>
                <a:cs typeface="Calibri"/>
                <a:sym typeface="Calibri"/>
              </a:rPr>
              <a:t>Crooks,</a:t>
            </a:r>
            <a:r>
              <a:rPr lang="en-US" sz="2400" b="1" i="0"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the black stable-hand, gets his name from his crooked back. </a:t>
            </a:r>
            <a:r>
              <a:rPr lang="en-US" sz="2400">
                <a:solidFill>
                  <a:schemeClr val="dk1"/>
                </a:solidFill>
                <a:latin typeface="Calibri"/>
                <a:ea typeface="Calibri"/>
                <a:cs typeface="Calibri"/>
                <a:sym typeface="Calibri"/>
              </a:rPr>
              <a:t>He is p</a:t>
            </a:r>
            <a:r>
              <a:rPr lang="en-US" sz="2400" b="0" i="0" u="none" strike="noStrike" cap="none">
                <a:solidFill>
                  <a:schemeClr val="dk1"/>
                </a:solidFill>
                <a:latin typeface="Calibri"/>
                <a:ea typeface="Calibri"/>
                <a:cs typeface="Calibri"/>
                <a:sym typeface="Calibri"/>
              </a:rPr>
              <a:t>roud, bitter, and caustically funny.</a:t>
            </a:r>
          </a:p>
        </p:txBody>
      </p:sp>
      <p:pic>
        <p:nvPicPr>
          <p:cNvPr id="163" name="Shape 163"/>
          <p:cNvPicPr preferRelativeResize="0"/>
          <p:nvPr/>
        </p:nvPicPr>
        <p:blipFill>
          <a:blip r:embed="rId3">
            <a:alphaModFix/>
          </a:blip>
          <a:stretch>
            <a:fillRect/>
          </a:stretch>
        </p:blipFill>
        <p:spPr>
          <a:xfrm>
            <a:off x="5359399" y="1143000"/>
            <a:ext cx="3149600" cy="2362200"/>
          </a:xfrm>
          <a:prstGeom prst="rect">
            <a:avLst/>
          </a:prstGeom>
          <a:noFill/>
          <a:ln>
            <a:noFill/>
          </a:ln>
        </p:spPr>
      </p:pic>
      <p:pic>
        <p:nvPicPr>
          <p:cNvPr id="164" name="Shape 164"/>
          <p:cNvPicPr preferRelativeResize="0"/>
          <p:nvPr/>
        </p:nvPicPr>
        <p:blipFill>
          <a:blip r:embed="rId4">
            <a:alphaModFix/>
          </a:blip>
          <a:stretch>
            <a:fillRect/>
          </a:stretch>
        </p:blipFill>
        <p:spPr>
          <a:xfrm>
            <a:off x="5262499" y="3762725"/>
            <a:ext cx="3246499" cy="2434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Other Characters</a:t>
            </a:r>
          </a:p>
        </p:txBody>
      </p:sp>
      <p:sp>
        <p:nvSpPr>
          <p:cNvPr id="170" name="Shape 170"/>
          <p:cNvSpPr txBox="1">
            <a:spLocks noGrp="1"/>
          </p:cNvSpPr>
          <p:nvPr>
            <p:ph type="body" idx="1"/>
          </p:nvPr>
        </p:nvSpPr>
        <p:spPr>
          <a:xfrm>
            <a:off x="0" y="1174975"/>
            <a:ext cx="9144000" cy="5638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400" b="1" i="0" u="sng" strike="noStrike" cap="none">
                <a:solidFill>
                  <a:schemeClr val="dk1"/>
                </a:solidFill>
                <a:latin typeface="Calibri"/>
                <a:ea typeface="Calibri"/>
                <a:cs typeface="Calibri"/>
                <a:sym typeface="Calibri"/>
              </a:rPr>
              <a:t>Slim</a:t>
            </a:r>
            <a:r>
              <a:rPr lang="en-US" sz="2400" b="1" i="0" u="none" strike="noStrike" cap="none">
                <a:solidFill>
                  <a:schemeClr val="dk1"/>
                </a:solidFill>
                <a:latin typeface="Calibri"/>
                <a:ea typeface="Calibri"/>
                <a:cs typeface="Calibri"/>
                <a:sym typeface="Calibri"/>
              </a:rPr>
              <a:t> - </a:t>
            </a:r>
            <a:r>
              <a:rPr lang="en-US" sz="2400" b="0" i="0" u="none" strike="noStrike" cap="none">
                <a:solidFill>
                  <a:schemeClr val="dk1"/>
                </a:solidFill>
                <a:latin typeface="Calibri"/>
                <a:ea typeface="Calibri"/>
                <a:cs typeface="Calibri"/>
                <a:sym typeface="Calibri"/>
              </a:rPr>
              <a:t>A highly skilled mule driver and the acknowledged “prince” of the ranch, Slim is the only character who seems to be at peace with himself. The other characters often look to Slim for advice. </a:t>
            </a:r>
          </a:p>
          <a:p>
            <a:pPr marL="0" marR="0" lvl="0" indent="0" algn="l" rtl="0">
              <a:lnSpc>
                <a:spcPct val="80000"/>
              </a:lnSpc>
              <a:spcBef>
                <a:spcPts val="480"/>
              </a:spcBef>
              <a:spcAft>
                <a:spcPts val="0"/>
              </a:spcAft>
              <a:buClr>
                <a:schemeClr val="dk1"/>
              </a:buClr>
              <a:buSzPct val="25000"/>
              <a:buFont typeface="Calibri"/>
              <a:buNone/>
            </a:pPr>
            <a:endParaRPr sz="2400" b="1" i="0" u="none" strike="noStrike" cap="none">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1" i="0" u="sng" strike="noStrike" cap="none">
                <a:solidFill>
                  <a:schemeClr val="dk1"/>
                </a:solidFill>
                <a:latin typeface="Calibri"/>
                <a:ea typeface="Calibri"/>
                <a:cs typeface="Calibri"/>
                <a:sym typeface="Calibri"/>
              </a:rPr>
              <a:t>Carlson</a:t>
            </a:r>
            <a:r>
              <a:rPr lang="en-US" sz="2400" b="0" i="0" u="none" strike="noStrike" cap="none">
                <a:solidFill>
                  <a:schemeClr val="dk1"/>
                </a:solidFill>
                <a:latin typeface="Calibri"/>
                <a:ea typeface="Calibri"/>
                <a:cs typeface="Calibri"/>
                <a:sym typeface="Calibri"/>
              </a:rPr>
              <a:t> -  A ranch-hand, Carlson complains bitterly about Candy’s old, smelly dog. He convinces Candy to put the dog out of its misery.</a:t>
            </a:r>
          </a:p>
          <a:p>
            <a:pPr marL="0" marR="0" lvl="0" indent="0" algn="l" rtl="0">
              <a:lnSpc>
                <a:spcPct val="80000"/>
              </a:lnSpc>
              <a:spcBef>
                <a:spcPts val="480"/>
              </a:spcBef>
              <a:spcAft>
                <a:spcPts val="0"/>
              </a:spcAft>
              <a:buClr>
                <a:schemeClr val="dk1"/>
              </a:buClr>
              <a:buSzPct val="25000"/>
              <a:buFont typeface="Calibri"/>
              <a:buNone/>
            </a:pPr>
            <a:endParaRPr sz="2400" b="1" i="0" u="none" strike="noStrike" cap="none">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1" i="0" u="sng" strike="noStrike" cap="none">
                <a:solidFill>
                  <a:schemeClr val="dk1"/>
                </a:solidFill>
                <a:latin typeface="Calibri"/>
                <a:ea typeface="Calibri"/>
                <a:cs typeface="Calibri"/>
                <a:sym typeface="Calibri"/>
              </a:rPr>
              <a:t>The Boss</a:t>
            </a:r>
            <a:r>
              <a:rPr lang="en-US" sz="2400" b="0" i="0" u="none" strike="noStrike" cap="none">
                <a:solidFill>
                  <a:schemeClr val="dk1"/>
                </a:solidFill>
                <a:latin typeface="Calibri"/>
                <a:ea typeface="Calibri"/>
                <a:cs typeface="Calibri"/>
                <a:sym typeface="Calibri"/>
              </a:rPr>
              <a:t> -  The stocky, well-dressed man in charge of the ranch, and Curley’s father. He is never named and appears only once, but seems to be a fair-minded man.</a:t>
            </a:r>
          </a:p>
          <a:p>
            <a:pPr marL="0" marR="0" lvl="0" indent="0" algn="l" rtl="0">
              <a:lnSpc>
                <a:spcPct val="80000"/>
              </a:lnSpc>
              <a:spcBef>
                <a:spcPts val="480"/>
              </a:spcBef>
              <a:spcAft>
                <a:spcPts val="0"/>
              </a:spcAft>
              <a:buClr>
                <a:schemeClr val="dk1"/>
              </a:buClr>
              <a:buSzPct val="25000"/>
              <a:buFont typeface="Calibri"/>
              <a:buNone/>
            </a:pPr>
            <a:endParaRPr sz="2400" b="1" i="0" u="none" strike="noStrike" cap="none">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1" i="0" u="sng" strike="noStrike" cap="none">
                <a:solidFill>
                  <a:schemeClr val="dk1"/>
                </a:solidFill>
                <a:latin typeface="Calibri"/>
                <a:ea typeface="Calibri"/>
                <a:cs typeface="Calibri"/>
                <a:sym typeface="Calibri"/>
              </a:rPr>
              <a:t>Aunt Clara </a:t>
            </a:r>
            <a:r>
              <a:rPr lang="en-US" sz="2400" b="0" i="0" u="none" strike="noStrike" cap="none">
                <a:solidFill>
                  <a:schemeClr val="dk1"/>
                </a:solidFill>
                <a:latin typeface="Calibri"/>
                <a:ea typeface="Calibri"/>
                <a:cs typeface="Calibri"/>
                <a:sym typeface="Calibri"/>
              </a:rPr>
              <a:t> - Lennie’s aunt, who cared for him until her death, does not actually appear in the novel except in the end, as a vision chastising Lennie for causing trouble for George.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Themes to Look For</a:t>
            </a:r>
          </a:p>
        </p:txBody>
      </p:sp>
      <p:sp>
        <p:nvSpPr>
          <p:cNvPr id="176" name="Shape 17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1" i="0" u="none" strike="noStrike" cap="none">
                <a:solidFill>
                  <a:schemeClr val="dk1"/>
                </a:solidFill>
                <a:latin typeface="Calibri"/>
                <a:ea typeface="Calibri"/>
                <a:cs typeface="Calibri"/>
                <a:sym typeface="Calibri"/>
              </a:rPr>
              <a:t>The American Dream</a:t>
            </a:r>
            <a:r>
              <a:rPr lang="en-US" sz="2800" b="0" i="0" u="none" strike="noStrike" cap="none">
                <a:solidFill>
                  <a:schemeClr val="dk1"/>
                </a:solidFill>
                <a:latin typeface="Calibri"/>
                <a:ea typeface="Calibri"/>
                <a:cs typeface="Calibri"/>
                <a:sym typeface="Calibri"/>
              </a:rPr>
              <a:t>-The American ideal </a:t>
            </a:r>
            <a:r>
              <a:rPr lang="en-US" sz="2800">
                <a:solidFill>
                  <a:schemeClr val="dk1"/>
                </a:solidFill>
                <a:latin typeface="Calibri"/>
                <a:ea typeface="Calibri"/>
                <a:cs typeface="Calibri"/>
                <a:sym typeface="Calibri"/>
              </a:rPr>
              <a:t>tells</a:t>
            </a:r>
            <a:r>
              <a:rPr lang="en-US" sz="2800" b="0" i="0" u="none" strike="noStrike" cap="none">
                <a:solidFill>
                  <a:schemeClr val="dk1"/>
                </a:solidFill>
                <a:latin typeface="Calibri"/>
                <a:ea typeface="Calibri"/>
                <a:cs typeface="Calibri"/>
                <a:sym typeface="Calibri"/>
              </a:rPr>
              <a:t> that you can be successful here if you work hard for it. This is challenged by the Great Depression and the stock market Crash of 1929. Although the book is dark and grim the characters are searching for an opportunity to fulfill their dream of their own ranch.</a:t>
            </a:r>
          </a:p>
        </p:txBody>
      </p:sp>
      <p:pic>
        <p:nvPicPr>
          <p:cNvPr id="177" name="Shape 177" descr="MCj01857840000[1]"/>
          <p:cNvPicPr preferRelativeResize="0"/>
          <p:nvPr/>
        </p:nvPicPr>
        <p:blipFill rotWithShape="1">
          <a:blip r:embed="rId3">
            <a:alphaModFix/>
          </a:blip>
          <a:srcRect/>
          <a:stretch/>
        </p:blipFill>
        <p:spPr>
          <a:xfrm>
            <a:off x="3200400" y="4267200"/>
            <a:ext cx="2819400" cy="21495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Other Themes</a:t>
            </a:r>
          </a:p>
        </p:txBody>
      </p:sp>
      <p:sp>
        <p:nvSpPr>
          <p:cNvPr id="183" name="Shape 183"/>
          <p:cNvSpPr txBox="1">
            <a:spLocks noGrp="1"/>
          </p:cNvSpPr>
          <p:nvPr>
            <p:ph type="body" idx="1"/>
          </p:nvPr>
        </p:nvSpPr>
        <p:spPr>
          <a:xfrm>
            <a:off x="304800" y="1219200"/>
            <a:ext cx="8381999" cy="4906961"/>
          </a:xfrm>
          <a:prstGeom prst="rect">
            <a:avLst/>
          </a:prstGeom>
          <a:noFill/>
          <a:ln>
            <a:noFill/>
          </a:ln>
        </p:spPr>
        <p:txBody>
          <a:bodyPr lIns="91425" tIns="45700" rIns="91425" bIns="45700" anchor="t" anchorCtr="0">
            <a:noAutofit/>
          </a:bodyPr>
          <a:lstStyle/>
          <a:p>
            <a:pPr marL="342900" marR="0" lvl="0" indent="-304800" algn="l" rtl="0">
              <a:lnSpc>
                <a:spcPct val="80000"/>
              </a:lnSpc>
              <a:spcBef>
                <a:spcPts val="0"/>
              </a:spcBef>
              <a:spcAft>
                <a:spcPts val="0"/>
              </a:spcAft>
              <a:buClr>
                <a:schemeClr val="dk1"/>
              </a:buClr>
              <a:buSzPct val="100000"/>
              <a:buFont typeface="Calibri"/>
              <a:buChar char="•"/>
            </a:pPr>
            <a:r>
              <a:rPr lang="en-US" sz="1800" b="1" i="0" u="none" strike="noStrike" cap="none">
                <a:solidFill>
                  <a:schemeClr val="dk1"/>
                </a:solidFill>
                <a:latin typeface="Calibri"/>
                <a:ea typeface="Calibri"/>
                <a:cs typeface="Calibri"/>
                <a:sym typeface="Calibri"/>
              </a:rPr>
              <a:t>Powerlessness</a:t>
            </a:r>
          </a:p>
          <a:p>
            <a:pPr marL="742950" marR="0" lvl="1" indent="-247650" algn="l" rtl="0">
              <a:lnSpc>
                <a:spcPct val="80000"/>
              </a:lnSpc>
              <a:spcBef>
                <a:spcPts val="48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Steinbeck’s characters are often the underdogs, and he shows compassion toward them throughout the body of his writings. Powerlessness takes many forms—intellectual, financial, societal—and Steinbeck touches on them all</a:t>
            </a:r>
          </a:p>
          <a:p>
            <a:pPr marL="342900" marR="0" lvl="0" indent="-304800" algn="l" rtl="0">
              <a:lnSpc>
                <a:spcPct val="80000"/>
              </a:lnSpc>
              <a:spcBef>
                <a:spcPts val="480"/>
              </a:spcBef>
              <a:spcAft>
                <a:spcPts val="0"/>
              </a:spcAft>
              <a:buClr>
                <a:schemeClr val="dk1"/>
              </a:buClr>
              <a:buSzPct val="100000"/>
              <a:buFont typeface="Calibri"/>
              <a:buChar char="•"/>
            </a:pPr>
            <a:r>
              <a:rPr lang="en-US" sz="1800" b="1" i="0" u="none" strike="noStrike" cap="none">
                <a:solidFill>
                  <a:schemeClr val="dk1"/>
                </a:solidFill>
                <a:latin typeface="Calibri"/>
                <a:ea typeface="Calibri"/>
                <a:cs typeface="Calibri"/>
                <a:sym typeface="Calibri"/>
              </a:rPr>
              <a:t>Fate</a:t>
            </a:r>
          </a:p>
          <a:p>
            <a:pPr marL="742950" marR="0" lvl="1" indent="-247650" algn="l" rtl="0">
              <a:lnSpc>
                <a:spcPct val="80000"/>
              </a:lnSpc>
              <a:spcBef>
                <a:spcPts val="48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Life’s unpredictable nature is another subject that defines the human condition. Just when it appears that George and Lennie will get their farm, fate steps in. </a:t>
            </a:r>
          </a:p>
          <a:p>
            <a:pPr marL="342900" marR="0" lvl="0" indent="-304800" algn="l" rtl="0">
              <a:lnSpc>
                <a:spcPct val="80000"/>
              </a:lnSpc>
              <a:spcBef>
                <a:spcPts val="480"/>
              </a:spcBef>
              <a:spcAft>
                <a:spcPts val="0"/>
              </a:spcAft>
              <a:buClr>
                <a:schemeClr val="dk1"/>
              </a:buClr>
              <a:buSzPct val="100000"/>
              <a:buFont typeface="Calibri"/>
              <a:buChar char="•"/>
            </a:pPr>
            <a:r>
              <a:rPr lang="en-US" sz="1800" b="1">
                <a:solidFill>
                  <a:schemeClr val="dk1"/>
                </a:solidFill>
                <a:latin typeface="Calibri"/>
                <a:ea typeface="Calibri"/>
                <a:cs typeface="Calibri"/>
                <a:sym typeface="Calibri"/>
              </a:rPr>
              <a:t>Friendship and Empathy</a:t>
            </a:r>
          </a:p>
          <a:p>
            <a:pPr marL="742950" marR="0" lvl="1" indent="-247650" algn="l" rtl="0">
              <a:lnSpc>
                <a:spcPct val="80000"/>
              </a:lnSpc>
              <a:spcBef>
                <a:spcPts val="48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Steinbeck makes the reader wonder whether mankind should go alone in the world or be responsible and helpful to others who are less fortunate. </a:t>
            </a:r>
          </a:p>
          <a:p>
            <a:pPr marL="342900" marR="0" lvl="0" indent="-304800" algn="l" rtl="0">
              <a:lnSpc>
                <a:spcPct val="80000"/>
              </a:lnSpc>
              <a:spcBef>
                <a:spcPts val="480"/>
              </a:spcBef>
              <a:spcAft>
                <a:spcPts val="0"/>
              </a:spcAft>
              <a:buClr>
                <a:schemeClr val="dk1"/>
              </a:buClr>
              <a:buSzPct val="100000"/>
              <a:buFont typeface="Calibri"/>
              <a:buChar char="•"/>
            </a:pPr>
            <a:r>
              <a:rPr lang="en-US" sz="1800" b="1" i="0" u="none" strike="noStrike" cap="none">
                <a:solidFill>
                  <a:schemeClr val="dk1"/>
                </a:solidFill>
                <a:latin typeface="Calibri"/>
                <a:ea typeface="Calibri"/>
                <a:cs typeface="Calibri"/>
                <a:sym typeface="Calibri"/>
              </a:rPr>
              <a:t>Nature</a:t>
            </a:r>
          </a:p>
          <a:p>
            <a:pPr marL="742950" marR="0" lvl="1" indent="-247650" algn="l" rtl="0">
              <a:lnSpc>
                <a:spcPct val="80000"/>
              </a:lnSpc>
              <a:spcBef>
                <a:spcPts val="48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Steinbeck uses nature images to reinforce his themes and to set the mood. </a:t>
            </a:r>
          </a:p>
          <a:p>
            <a:pPr marL="342900" marR="0" lvl="0" indent="-342900" algn="l" rtl="0">
              <a:lnSpc>
                <a:spcPct val="100000"/>
              </a:lnSpc>
              <a:spcBef>
                <a:spcPts val="480"/>
              </a:spcBef>
              <a:spcAft>
                <a:spcPts val="0"/>
              </a:spcAft>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Now Read and enjoy the book!</a:t>
            </a:r>
          </a:p>
        </p:txBody>
      </p:sp>
      <p:pic>
        <p:nvPicPr>
          <p:cNvPr id="189" name="Shape 189"/>
          <p:cNvPicPr preferRelativeResize="0">
            <a:picLocks noGrp="1"/>
          </p:cNvPicPr>
          <p:nvPr>
            <p:ph type="body" idx="1"/>
          </p:nvPr>
        </p:nvPicPr>
        <p:blipFill rotWithShape="1">
          <a:blip r:embed="rId3">
            <a:alphaModFix/>
          </a:blip>
          <a:srcRect/>
          <a:stretch/>
        </p:blipFill>
        <p:spPr>
          <a:xfrm>
            <a:off x="381000" y="1447800"/>
            <a:ext cx="8305799" cy="52435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John Steinbeck- Author</a:t>
            </a:r>
          </a:p>
        </p:txBody>
      </p:sp>
      <p:sp>
        <p:nvSpPr>
          <p:cNvPr id="91" name="Shape 91"/>
          <p:cNvSpPr txBox="1">
            <a:spLocks noGrp="1"/>
          </p:cNvSpPr>
          <p:nvPr>
            <p:ph type="body" idx="1"/>
          </p:nvPr>
        </p:nvSpPr>
        <p:spPr>
          <a:xfrm>
            <a:off x="457200" y="1600200"/>
            <a:ext cx="5753876"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500" b="0" i="0" u="none" strike="noStrike" cap="none">
                <a:solidFill>
                  <a:schemeClr val="dk1"/>
                </a:solidFill>
                <a:latin typeface="Calibri"/>
                <a:ea typeface="Calibri"/>
                <a:cs typeface="Calibri"/>
                <a:sym typeface="Calibri"/>
              </a:rPr>
              <a:t>Born February 27th in 1902 in Salinas, California, John was the third of four children, and the only son.</a:t>
            </a:r>
          </a:p>
          <a:p>
            <a:pPr marL="342900" marR="0" lvl="0" indent="-342900" algn="l" rtl="0">
              <a:lnSpc>
                <a:spcPct val="80000"/>
              </a:lnSpc>
              <a:spcBef>
                <a:spcPts val="496"/>
              </a:spcBef>
              <a:spcAft>
                <a:spcPts val="0"/>
              </a:spcAft>
              <a:buClr>
                <a:schemeClr val="dk1"/>
              </a:buClr>
              <a:buSzPct val="25000"/>
              <a:buFont typeface="Calibri"/>
              <a:buNone/>
            </a:pPr>
            <a:endParaRPr sz="2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00"/>
              </a:spcBef>
              <a:spcAft>
                <a:spcPts val="0"/>
              </a:spcAft>
              <a:buClr>
                <a:schemeClr val="dk1"/>
              </a:buClr>
              <a:buSzPct val="100000"/>
              <a:buFont typeface="Calibri"/>
              <a:buChar char="•"/>
            </a:pPr>
            <a:r>
              <a:rPr lang="en-US" sz="2500" b="0" i="0" u="none" strike="noStrike" cap="none">
                <a:solidFill>
                  <a:schemeClr val="dk1"/>
                </a:solidFill>
                <a:latin typeface="Calibri"/>
                <a:ea typeface="Calibri"/>
                <a:cs typeface="Calibri"/>
                <a:sym typeface="Calibri"/>
              </a:rPr>
              <a:t>During his childhood, Steinbeck  learned to appreciate his surroundings, and loved the Salinas countryside and the nearby Pacific Ocean; it would be this appreciation that would later come out in his writing.</a:t>
            </a:r>
          </a:p>
          <a:p>
            <a:pPr marL="342900" marR="0" lvl="0" indent="-342900" algn="l" rtl="0">
              <a:lnSpc>
                <a:spcPct val="80000"/>
              </a:lnSpc>
              <a:spcBef>
                <a:spcPts val="496"/>
              </a:spcBef>
              <a:spcAft>
                <a:spcPts val="0"/>
              </a:spcAft>
              <a:buClr>
                <a:schemeClr val="dk1"/>
              </a:buClr>
              <a:buSzPct val="25000"/>
              <a:buFont typeface="Calibri"/>
              <a:buNone/>
            </a:pPr>
            <a:endParaRPr sz="2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00"/>
              </a:spcBef>
              <a:spcAft>
                <a:spcPts val="0"/>
              </a:spcAft>
              <a:buClr>
                <a:schemeClr val="dk1"/>
              </a:buClr>
              <a:buSzPct val="100000"/>
              <a:buFont typeface="Calibri"/>
              <a:buChar char="•"/>
            </a:pPr>
            <a:r>
              <a:rPr lang="en-US" sz="2500" b="0" i="0" u="none" strike="noStrike" cap="none">
                <a:solidFill>
                  <a:schemeClr val="dk1"/>
                </a:solidFill>
                <a:latin typeface="Calibri"/>
                <a:ea typeface="Calibri"/>
                <a:cs typeface="Calibri"/>
                <a:sym typeface="Calibri"/>
              </a:rPr>
              <a:t>Steinbeck worked during his summers as a hired hand in nearby ranches.</a:t>
            </a:r>
          </a:p>
          <a:p>
            <a:pPr marL="342900" marR="0" lvl="0" indent="-342900" algn="l" rtl="0">
              <a:lnSpc>
                <a:spcPct val="80000"/>
              </a:lnSpc>
              <a:spcBef>
                <a:spcPts val="496"/>
              </a:spcBef>
              <a:spcAft>
                <a:spcPts val="0"/>
              </a:spcAft>
              <a:buClr>
                <a:schemeClr val="dk1"/>
              </a:buClr>
              <a:buSzPct val="25000"/>
              <a:buFont typeface="Calibri"/>
              <a:buNone/>
            </a:pPr>
            <a:endParaRPr sz="2500" b="0" i="0" u="none" strike="noStrike" cap="none">
              <a:solidFill>
                <a:schemeClr val="dk1"/>
              </a:solidFill>
              <a:latin typeface="Calibri"/>
              <a:ea typeface="Calibri"/>
              <a:cs typeface="Calibri"/>
              <a:sym typeface="Calibri"/>
            </a:endParaRPr>
          </a:p>
        </p:txBody>
      </p:sp>
      <p:pic>
        <p:nvPicPr>
          <p:cNvPr id="92" name="Shape 92" descr="3"/>
          <p:cNvPicPr preferRelativeResize="0"/>
          <p:nvPr/>
        </p:nvPicPr>
        <p:blipFill rotWithShape="1">
          <a:blip r:embed="rId3">
            <a:alphaModFix/>
          </a:blip>
          <a:srcRect/>
          <a:stretch/>
        </p:blipFill>
        <p:spPr>
          <a:xfrm>
            <a:off x="6211078" y="1676400"/>
            <a:ext cx="2626257" cy="4267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At The Time -</a:t>
            </a:r>
          </a:p>
        </p:txBody>
      </p:sp>
      <p:sp>
        <p:nvSpPr>
          <p:cNvPr id="98" name="Shape 98"/>
          <p:cNvSpPr txBox="1">
            <a:spLocks noGrp="1"/>
          </p:cNvSpPr>
          <p:nvPr>
            <p:ph type="body" idx="1"/>
          </p:nvPr>
        </p:nvSpPr>
        <p:spPr>
          <a:xfrm>
            <a:off x="457200" y="1600200"/>
            <a:ext cx="8229600" cy="49473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5699"/>
              <a:buFont typeface="Calibri"/>
              <a:buChar char="•"/>
            </a:pPr>
            <a:r>
              <a:rPr lang="en-US" sz="2250" b="0" i="0" u="none" strike="noStrike" cap="none">
                <a:solidFill>
                  <a:schemeClr val="dk1"/>
                </a:solidFill>
                <a:latin typeface="Calibri"/>
                <a:ea typeface="Calibri"/>
                <a:cs typeface="Calibri"/>
                <a:sym typeface="Calibri"/>
              </a:rPr>
              <a:t>After World War I (1914-1918), economic and ecological forces brought many rural poor and migrant agricultural workers from the Great Plains states, such as Oklahoma, Texas, and Kansas, to California. </a:t>
            </a:r>
          </a:p>
          <a:p>
            <a:pPr marL="342900" marR="0" lvl="0" indent="-342900" algn="l" rtl="0">
              <a:lnSpc>
                <a:spcPct val="80000"/>
              </a:lnSpc>
              <a:spcBef>
                <a:spcPts val="448"/>
              </a:spcBef>
              <a:spcAft>
                <a:spcPts val="0"/>
              </a:spcAft>
              <a:buClr>
                <a:schemeClr val="dk1"/>
              </a:buClr>
              <a:buSzPct val="25000"/>
              <a:buFont typeface="Calibri"/>
              <a:buNone/>
            </a:pPr>
            <a:endParaRPr sz="225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50"/>
              </a:spcBef>
              <a:spcAft>
                <a:spcPts val="0"/>
              </a:spcAft>
              <a:buClr>
                <a:schemeClr val="dk1"/>
              </a:buClr>
              <a:buSzPct val="95699"/>
              <a:buFont typeface="Calibri"/>
              <a:buChar char="•"/>
            </a:pPr>
            <a:r>
              <a:rPr lang="en-US" sz="2250" b="0" i="0" u="none" strike="noStrike" cap="none">
                <a:solidFill>
                  <a:schemeClr val="dk1"/>
                </a:solidFill>
                <a:latin typeface="Calibri"/>
                <a:ea typeface="Calibri"/>
                <a:cs typeface="Calibri"/>
                <a:sym typeface="Calibri"/>
              </a:rPr>
              <a:t>Following World War I, a recession led to a drop in the market price of farm crops, which meant that farmers were forced to produce more goods in order to earn the same amount of money.</a:t>
            </a:r>
          </a:p>
          <a:p>
            <a:pPr marL="342900" marR="0" lvl="0" indent="-342900" algn="l" rtl="0">
              <a:lnSpc>
                <a:spcPct val="80000"/>
              </a:lnSpc>
              <a:spcBef>
                <a:spcPts val="448"/>
              </a:spcBef>
              <a:spcAft>
                <a:spcPts val="0"/>
              </a:spcAft>
              <a:buClr>
                <a:schemeClr val="dk1"/>
              </a:buClr>
              <a:buSzPct val="25000"/>
              <a:buFont typeface="Calibri"/>
              <a:buNone/>
            </a:pPr>
            <a:endParaRPr sz="225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50"/>
              </a:spcBef>
              <a:spcAft>
                <a:spcPts val="0"/>
              </a:spcAft>
              <a:buClr>
                <a:schemeClr val="dk1"/>
              </a:buClr>
              <a:buSzPct val="95699"/>
              <a:buFont typeface="Calibri"/>
              <a:buChar char="•"/>
            </a:pPr>
            <a:r>
              <a:rPr lang="en-US" sz="2250" b="0" i="0" u="none" strike="noStrike" cap="none">
                <a:solidFill>
                  <a:schemeClr val="dk1"/>
                </a:solidFill>
                <a:latin typeface="Calibri"/>
                <a:ea typeface="Calibri"/>
                <a:cs typeface="Calibri"/>
                <a:sym typeface="Calibri"/>
              </a:rPr>
              <a:t>The stock market crash of 1929 only made matters worse. Banks were forced to foreclose on mortgages and collect debts. Unable to pay their creditors, many farmers lost their property and were forced to find other work. </a:t>
            </a:r>
          </a:p>
          <a:p>
            <a:pPr marL="342900" marR="0" lvl="0" indent="-342900" algn="l" rtl="0">
              <a:lnSpc>
                <a:spcPct val="80000"/>
              </a:lnSpc>
              <a:spcBef>
                <a:spcPts val="448"/>
              </a:spcBef>
              <a:spcAft>
                <a:spcPts val="0"/>
              </a:spcAft>
              <a:buClr>
                <a:schemeClr val="dk1"/>
              </a:buClr>
              <a:buSzPct val="25000"/>
              <a:buFont typeface="Calibri"/>
              <a:buNone/>
            </a:pPr>
            <a:endParaRPr sz="225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0" b="0" i="0" u="none" strike="noStrike" cap="none">
                <a:solidFill>
                  <a:schemeClr val="dk1"/>
                </a:solidFill>
                <a:latin typeface="Calibri"/>
                <a:ea typeface="Calibri"/>
                <a:cs typeface="Calibri"/>
                <a:sym typeface="Calibri"/>
              </a:rPr>
              <a:t>The Dust bowl and Migrant Workers</a:t>
            </a:r>
          </a:p>
        </p:txBody>
      </p:sp>
      <p:sp>
        <p:nvSpPr>
          <p:cNvPr id="104" name="Shape 104"/>
          <p:cNvSpPr txBox="1">
            <a:spLocks noGrp="1"/>
          </p:cNvSpPr>
          <p:nvPr>
            <p:ph type="body" idx="1"/>
          </p:nvPr>
        </p:nvSpPr>
        <p:spPr>
          <a:xfrm>
            <a:off x="152400" y="1143000"/>
            <a:ext cx="6705599" cy="5714998"/>
          </a:xfrm>
          <a:prstGeom prst="rect">
            <a:avLst/>
          </a:prstGeom>
          <a:noFill/>
          <a:ln>
            <a:noFill/>
          </a:ln>
        </p:spPr>
        <p:txBody>
          <a:bodyPr lIns="91425" tIns="45700" rIns="91425" bIns="45700" anchor="t" anchorCtr="0">
            <a:noAutofit/>
          </a:bodyPr>
          <a:lstStyle/>
          <a:p>
            <a:pPr marL="342900" marR="0" lvl="0" indent="-317431" algn="l" rtl="0">
              <a:lnSpc>
                <a:spcPct val="80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The increase in farming activity across the Great Plains states caused the precious soil to erode. </a:t>
            </a:r>
          </a:p>
          <a:p>
            <a:pPr marL="342900" marR="0" lvl="0" indent="-342900" algn="l" rtl="0">
              <a:lnSpc>
                <a:spcPct val="80000"/>
              </a:lnSpc>
              <a:spcBef>
                <a:spcPts val="448"/>
              </a:spcBef>
              <a:spcAft>
                <a:spcPts val="0"/>
              </a:spcAft>
              <a:buClr>
                <a:schemeClr val="dk1"/>
              </a:buClr>
              <a:buSzPct val="25000"/>
              <a:buFont typeface="Calibri"/>
              <a:buNone/>
            </a:pPr>
            <a:endParaRPr sz="1800" b="0" i="0" u="none" strike="noStrike" cap="none">
              <a:solidFill>
                <a:schemeClr val="dk1"/>
              </a:solidFill>
              <a:latin typeface="Calibri"/>
              <a:ea typeface="Calibri"/>
              <a:cs typeface="Calibri"/>
              <a:sym typeface="Calibri"/>
            </a:endParaRPr>
          </a:p>
          <a:p>
            <a:pPr marL="342900" marR="0" lvl="0" indent="-317431" algn="l" rtl="0">
              <a:lnSpc>
                <a:spcPct val="80000"/>
              </a:lnSpc>
              <a:spcBef>
                <a:spcPts val="45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This erosion, coupled with a seven-year drought that began in 1931, turned once fertile grasslands into a desert-like region known as the Dust Bowl.</a:t>
            </a:r>
          </a:p>
          <a:p>
            <a:pPr marL="342900" marR="0" lvl="0" indent="-342900" algn="l" rtl="0">
              <a:lnSpc>
                <a:spcPct val="80000"/>
              </a:lnSpc>
              <a:spcBef>
                <a:spcPts val="448"/>
              </a:spcBef>
              <a:spcAft>
                <a:spcPts val="0"/>
              </a:spcAft>
              <a:buClr>
                <a:schemeClr val="dk1"/>
              </a:buClr>
              <a:buSzPct val="25000"/>
              <a:buFont typeface="Calibri"/>
              <a:buNone/>
            </a:pPr>
            <a:endParaRPr sz="1800" b="0" i="0" u="none" strike="noStrike" cap="none">
              <a:solidFill>
                <a:schemeClr val="dk1"/>
              </a:solidFill>
              <a:latin typeface="Calibri"/>
              <a:ea typeface="Calibri"/>
              <a:cs typeface="Calibri"/>
              <a:sym typeface="Calibri"/>
            </a:endParaRPr>
          </a:p>
          <a:p>
            <a:pPr marL="342900" marR="0" lvl="0" indent="-317431" algn="l" rtl="0">
              <a:lnSpc>
                <a:spcPct val="80000"/>
              </a:lnSpc>
              <a:spcBef>
                <a:spcPts val="45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 Hundreds of thousands of farmers packed up their families and few belongings, and headed for California, which, for numerous reasons, seemed like a promised land.</a:t>
            </a:r>
          </a:p>
          <a:p>
            <a:pPr marL="342900" marR="0" lvl="0" indent="-342900" algn="l" rtl="0">
              <a:lnSpc>
                <a:spcPct val="80000"/>
              </a:lnSpc>
              <a:spcBef>
                <a:spcPts val="448"/>
              </a:spcBef>
              <a:spcAft>
                <a:spcPts val="0"/>
              </a:spcAft>
              <a:buClr>
                <a:schemeClr val="dk1"/>
              </a:buClr>
              <a:buSzPct val="25000"/>
              <a:buFont typeface="Calibri"/>
              <a:buNone/>
            </a:pPr>
            <a:endParaRPr sz="1800" b="0" i="0" u="none" strike="noStrike" cap="none">
              <a:solidFill>
                <a:schemeClr val="dk1"/>
              </a:solidFill>
              <a:latin typeface="Calibri"/>
              <a:ea typeface="Calibri"/>
              <a:cs typeface="Calibri"/>
              <a:sym typeface="Calibri"/>
            </a:endParaRPr>
          </a:p>
          <a:p>
            <a:pPr marL="342900" marR="0" lvl="0" indent="-317431" algn="l" rtl="0">
              <a:lnSpc>
                <a:spcPct val="80000"/>
              </a:lnSpc>
              <a:spcBef>
                <a:spcPts val="45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 Migrant workers came to be known as Okies, for although they came from many states across the Great Plains, twenty percent of the farmers were originally from Oklahoma. Okies were often met with scorn by California farmers and natives, which only made their dislocation and poverty even more unpleasant.</a:t>
            </a:r>
          </a:p>
        </p:txBody>
      </p:sp>
      <p:pic>
        <p:nvPicPr>
          <p:cNvPr id="105" name="Shape 105"/>
          <p:cNvPicPr preferRelativeResize="0"/>
          <p:nvPr/>
        </p:nvPicPr>
        <p:blipFill rotWithShape="1">
          <a:blip r:embed="rId3">
            <a:alphaModFix/>
          </a:blip>
          <a:srcRect/>
          <a:stretch/>
        </p:blipFill>
        <p:spPr>
          <a:xfrm>
            <a:off x="6934200" y="1371600"/>
            <a:ext cx="1904999" cy="4343400"/>
          </a:xfrm>
          <a:prstGeom prst="rect">
            <a:avLst/>
          </a:prstGeom>
          <a:noFill/>
          <a:ln>
            <a:noFill/>
          </a:ln>
        </p:spPr>
      </p:pic>
      <p:sp>
        <p:nvSpPr>
          <p:cNvPr id="106" name="Shape 106"/>
          <p:cNvSpPr txBox="1"/>
          <p:nvPr/>
        </p:nvSpPr>
        <p:spPr>
          <a:xfrm>
            <a:off x="6934200" y="5715000"/>
            <a:ext cx="190499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i="0" u="none" strike="noStrike" cap="none">
                <a:solidFill>
                  <a:schemeClr val="dk1"/>
                </a:solidFill>
                <a:latin typeface="Calibri"/>
                <a:ea typeface="Calibri"/>
                <a:cs typeface="Calibri"/>
                <a:sym typeface="Calibri"/>
              </a:rPr>
              <a:t>A Bindlestiff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0" b="1" i="0" u="sng" strike="noStrike" cap="none">
                <a:solidFill>
                  <a:schemeClr val="dk1"/>
                </a:solidFill>
                <a:latin typeface="Calibri"/>
                <a:ea typeface="Calibri"/>
                <a:cs typeface="Calibri"/>
                <a:sym typeface="Calibri"/>
              </a:rPr>
              <a:t>The Setting- </a:t>
            </a:r>
            <a:r>
              <a:rPr lang="en-US" sz="3950" b="0" i="0" u="none" strike="noStrike" cap="none">
                <a:solidFill>
                  <a:schemeClr val="dk1"/>
                </a:solidFill>
                <a:latin typeface="Calibri"/>
                <a:ea typeface="Calibri"/>
                <a:cs typeface="Calibri"/>
                <a:sym typeface="Calibri"/>
              </a:rPr>
              <a:t>Salinas, California- Fields</a:t>
            </a:r>
          </a:p>
        </p:txBody>
      </p:sp>
      <p:pic>
        <p:nvPicPr>
          <p:cNvPr id="112" name="Shape 112" descr="salinas"/>
          <p:cNvPicPr preferRelativeResize="0"/>
          <p:nvPr/>
        </p:nvPicPr>
        <p:blipFill rotWithShape="1">
          <a:blip r:embed="rId3">
            <a:alphaModFix/>
          </a:blip>
          <a:srcRect/>
          <a:stretch/>
        </p:blipFill>
        <p:spPr>
          <a:xfrm>
            <a:off x="5257800" y="1447800"/>
            <a:ext cx="3352799" cy="2666998"/>
          </a:xfrm>
          <a:prstGeom prst="rect">
            <a:avLst/>
          </a:prstGeom>
          <a:noFill/>
          <a:ln>
            <a:noFill/>
          </a:ln>
        </p:spPr>
      </p:pic>
      <p:pic>
        <p:nvPicPr>
          <p:cNvPr id="113" name="Shape 113" descr="peapickerstn_100"/>
          <p:cNvPicPr preferRelativeResize="0"/>
          <p:nvPr/>
        </p:nvPicPr>
        <p:blipFill rotWithShape="1">
          <a:blip r:embed="rId4">
            <a:alphaModFix/>
          </a:blip>
          <a:srcRect/>
          <a:stretch/>
        </p:blipFill>
        <p:spPr>
          <a:xfrm>
            <a:off x="7010400" y="4114800"/>
            <a:ext cx="1942933" cy="2365309"/>
          </a:xfrm>
          <a:prstGeom prst="rect">
            <a:avLst/>
          </a:prstGeom>
          <a:noFill/>
          <a:ln>
            <a:noFill/>
          </a:ln>
        </p:spPr>
      </p:pic>
      <p:pic>
        <p:nvPicPr>
          <p:cNvPr id="114" name="Shape 114" descr="joblesstn_100"/>
          <p:cNvPicPr preferRelativeResize="0">
            <a:picLocks noGrp="1"/>
          </p:cNvPicPr>
          <p:nvPr>
            <p:ph type="body" idx="1"/>
          </p:nvPr>
        </p:nvPicPr>
        <p:blipFill rotWithShape="1">
          <a:blip r:embed="rId5">
            <a:alphaModFix/>
          </a:blip>
          <a:srcRect/>
          <a:stretch/>
        </p:blipFill>
        <p:spPr>
          <a:xfrm>
            <a:off x="5230367" y="3733800"/>
            <a:ext cx="1877567" cy="2133598"/>
          </a:xfrm>
          <a:prstGeom prst="rect">
            <a:avLst/>
          </a:prstGeom>
          <a:noFill/>
          <a:ln>
            <a:noFill/>
          </a:ln>
        </p:spPr>
      </p:pic>
      <p:sp>
        <p:nvSpPr>
          <p:cNvPr id="115" name="Shape 115"/>
          <p:cNvSpPr/>
          <p:nvPr/>
        </p:nvSpPr>
        <p:spPr>
          <a:xfrm>
            <a:off x="76200" y="1752600"/>
            <a:ext cx="5257800" cy="4578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The novel is set in the farmland of the Salinas valley, where John Steinbeck was born.</a:t>
            </a:r>
          </a:p>
          <a:p>
            <a:pPr marL="0" marR="0" lvl="0" indent="0" algn="l" rtl="0">
              <a:lnSpc>
                <a:spcPct val="80000"/>
              </a:lnSpc>
              <a:spcBef>
                <a:spcPts val="0"/>
              </a:spcBef>
              <a:spcAft>
                <a:spcPts val="0"/>
              </a:spcAft>
              <a:buClr>
                <a:srgbClr val="000000"/>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The ranch in the novel is near Soledad, which is </a:t>
            </a:r>
            <a:r>
              <a:rPr lang="en-US" sz="2400">
                <a:solidFill>
                  <a:schemeClr val="dk1"/>
                </a:solidFill>
                <a:latin typeface="Calibri"/>
                <a:ea typeface="Calibri"/>
                <a:cs typeface="Calibri"/>
                <a:sym typeface="Calibri"/>
              </a:rPr>
              <a:t>Southeast</a:t>
            </a:r>
            <a:r>
              <a:rPr lang="en-US" sz="2400" b="0" i="0" u="none" strike="noStrike" cap="none">
                <a:solidFill>
                  <a:schemeClr val="dk1"/>
                </a:solidFill>
                <a:latin typeface="Calibri"/>
                <a:ea typeface="Calibri"/>
                <a:cs typeface="Calibri"/>
                <a:sym typeface="Calibri"/>
              </a:rPr>
              <a:t> of Salinas on the Salinas river.</a:t>
            </a:r>
          </a:p>
          <a:p>
            <a:pPr marL="0" marR="0" lvl="0" indent="0" algn="l" rtl="0">
              <a:lnSpc>
                <a:spcPct val="80000"/>
              </a:lnSpc>
              <a:spcBef>
                <a:spcPts val="0"/>
              </a:spcBef>
              <a:spcAft>
                <a:spcPts val="0"/>
              </a:spcAft>
              <a:buClr>
                <a:srgbClr val="000000"/>
              </a:buClr>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The countryside described at the beginning of the novel, and the ranch itself is based on Steinbeck’s own experiences.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Bunkhouse</a:t>
            </a:r>
          </a:p>
        </p:txBody>
      </p:sp>
      <p:sp>
        <p:nvSpPr>
          <p:cNvPr id="121" name="Shape 121"/>
          <p:cNvSpPr txBox="1">
            <a:spLocks noGrp="1"/>
          </p:cNvSpPr>
          <p:nvPr>
            <p:ph type="body" idx="1"/>
          </p:nvPr>
        </p:nvSpPr>
        <p:spPr>
          <a:xfrm>
            <a:off x="0" y="1600200"/>
            <a:ext cx="5583417"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The bunkhouse sets the scene for many of the </a:t>
            </a:r>
            <a:r>
              <a:rPr lang="en-US" sz="2800">
                <a:solidFill>
                  <a:schemeClr val="dk1"/>
                </a:solidFill>
                <a:latin typeface="Calibri"/>
                <a:ea typeface="Calibri"/>
                <a:cs typeface="Calibri"/>
                <a:sym typeface="Calibri"/>
              </a:rPr>
              <a:t>scenes in the novel</a:t>
            </a:r>
            <a:r>
              <a:rPr lang="en-US" sz="2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 </a:t>
            </a:r>
          </a:p>
          <a:p>
            <a:pPr marL="342900" marR="0" lvl="0" indent="-342900" algn="l" rtl="0">
              <a:lnSpc>
                <a:spcPct val="100000"/>
              </a:lnSpc>
              <a:spcBef>
                <a:spcPts val="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It is the temporary home for ranch workers, and Steinbeck uses it to depict the poverty and the humanity of the characters. Often, the novel reads like a play with characters entering and exiting this single place.</a:t>
            </a:r>
          </a:p>
        </p:txBody>
      </p:sp>
      <p:pic>
        <p:nvPicPr>
          <p:cNvPr id="122" name="Shape 122" descr="https://encrypted-tbn3.gstatic.com/images?q=tbn:ANd9GcSzz2yrnLpc4YWYwq9tfAjQz809wM3DsiyF2bBQ95gG-PJKMjoecQ"/>
          <p:cNvPicPr preferRelativeResize="0"/>
          <p:nvPr/>
        </p:nvPicPr>
        <p:blipFill rotWithShape="1">
          <a:blip r:embed="rId3">
            <a:alphaModFix/>
          </a:blip>
          <a:srcRect/>
          <a:stretch/>
        </p:blipFill>
        <p:spPr>
          <a:xfrm>
            <a:off x="5583419" y="1463841"/>
            <a:ext cx="3560579" cy="2743199"/>
          </a:xfrm>
          <a:prstGeom prst="rect">
            <a:avLst/>
          </a:prstGeom>
          <a:noFill/>
          <a:ln>
            <a:noFill/>
          </a:ln>
        </p:spPr>
      </p:pic>
      <p:pic>
        <p:nvPicPr>
          <p:cNvPr id="123" name="Shape 123" descr="https://encrypted-tbn0.gstatic.com/images?q=tbn:ANd9GcQ4cvr5t_cBUksyeJQ5CE7jWMDqNh9Nb9C2p5cTbg1Gb-u__c89"/>
          <p:cNvPicPr preferRelativeResize="0"/>
          <p:nvPr/>
        </p:nvPicPr>
        <p:blipFill rotWithShape="1">
          <a:blip r:embed="rId4">
            <a:alphaModFix/>
          </a:blip>
          <a:srcRect/>
          <a:stretch/>
        </p:blipFill>
        <p:spPr>
          <a:xfrm>
            <a:off x="5583419" y="4191000"/>
            <a:ext cx="3560579" cy="26669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Major Themes</a:t>
            </a:r>
          </a:p>
        </p:txBody>
      </p:sp>
      <p:sp>
        <p:nvSpPr>
          <p:cNvPr id="129" name="Shape 12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The novel deals with the issues dear to Steinbeck’s heart - poverty, homelessness, the exploitation of itinerant workers, the failure of the Dream, America’s general moral decline.</a:t>
            </a:r>
          </a:p>
          <a:p>
            <a:pPr marL="0" marR="0" lvl="0" indent="0" algn="l" rtl="0">
              <a:lnSpc>
                <a:spcPct val="100000"/>
              </a:lnSpc>
              <a:spcBef>
                <a:spcPts val="560"/>
              </a:spcBef>
              <a:spcAft>
                <a:spcPts val="0"/>
              </a:spcAft>
              <a:buClr>
                <a:schemeClr val="dk1"/>
              </a:buClr>
              <a:buSzPct val="25000"/>
              <a:buFont typeface="Calibri"/>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Note how many of these themes are still very relevant today!!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Main Characters- George</a:t>
            </a:r>
          </a:p>
        </p:txBody>
      </p:sp>
      <p:sp>
        <p:nvSpPr>
          <p:cNvPr id="135" name="Shape 135"/>
          <p:cNvSpPr txBox="1">
            <a:spLocks noGrp="1"/>
          </p:cNvSpPr>
          <p:nvPr>
            <p:ph type="body" idx="1"/>
          </p:nvPr>
        </p:nvSpPr>
        <p:spPr>
          <a:xfrm>
            <a:off x="228600" y="1295400"/>
            <a:ext cx="4876798" cy="46481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200" b="1" i="0" u="sng" strike="noStrike" cap="none">
                <a:solidFill>
                  <a:schemeClr val="dk1"/>
                </a:solidFill>
                <a:latin typeface="Calibri"/>
                <a:ea typeface="Calibri"/>
                <a:cs typeface="Calibri"/>
                <a:sym typeface="Calibri"/>
              </a:rPr>
              <a:t>George</a:t>
            </a:r>
            <a:r>
              <a:rPr lang="en-US" sz="2200" b="1" i="0" u="none" strike="noStrike" cap="none">
                <a:solidFill>
                  <a:schemeClr val="dk1"/>
                </a:solidFill>
                <a:latin typeface="Calibri"/>
                <a:ea typeface="Calibri"/>
                <a:cs typeface="Calibri"/>
                <a:sym typeface="Calibri"/>
              </a:rPr>
              <a:t> </a:t>
            </a:r>
            <a:r>
              <a:rPr lang="en-US" sz="2200" b="0" i="0" u="none" strike="noStrike" cap="none">
                <a:solidFill>
                  <a:schemeClr val="dk1"/>
                </a:solidFill>
                <a:latin typeface="Calibri"/>
                <a:ea typeface="Calibri"/>
                <a:cs typeface="Calibri"/>
                <a:sym typeface="Calibri"/>
              </a:rPr>
              <a:t>is a small, quick-witted man who travels with, and cares for, Lennie. Although he frequently speaks of how much better his life would be without his caretaking responsibilities, George is obviously devoted to Lennie. George’s behavior is driven by the wish to protect Lennie and, eventually, deliver them both to the ranch of their dreams. Though George is the source for the often-told story of life on their future ranch, it is Lennie’s childlike faith that enables George to actually believe his account of their future.</a:t>
            </a:r>
          </a:p>
        </p:txBody>
      </p:sp>
      <p:pic>
        <p:nvPicPr>
          <p:cNvPr id="136" name="Shape 136" descr="austin_screens_scanlines-1"/>
          <p:cNvPicPr preferRelativeResize="0"/>
          <p:nvPr/>
        </p:nvPicPr>
        <p:blipFill rotWithShape="1">
          <a:blip r:embed="rId3">
            <a:alphaModFix/>
          </a:blip>
          <a:srcRect/>
          <a:stretch/>
        </p:blipFill>
        <p:spPr>
          <a:xfrm>
            <a:off x="5329335" y="1930400"/>
            <a:ext cx="3048000" cy="1962149"/>
          </a:xfrm>
          <a:prstGeom prst="rect">
            <a:avLst/>
          </a:prstGeom>
          <a:noFill/>
          <a:ln>
            <a:noFill/>
          </a:ln>
        </p:spPr>
      </p:pic>
      <p:pic>
        <p:nvPicPr>
          <p:cNvPr id="137" name="Shape 137" descr="bright"/>
          <p:cNvPicPr preferRelativeResize="0"/>
          <p:nvPr/>
        </p:nvPicPr>
        <p:blipFill rotWithShape="1">
          <a:blip r:embed="rId4">
            <a:alphaModFix/>
          </a:blip>
          <a:srcRect r="50400"/>
          <a:stretch/>
        </p:blipFill>
        <p:spPr>
          <a:xfrm>
            <a:off x="5024535" y="4140200"/>
            <a:ext cx="2362200" cy="2581273"/>
          </a:xfrm>
          <a:prstGeom prst="rect">
            <a:avLst/>
          </a:prstGeom>
          <a:noFill/>
          <a:ln>
            <a:noFill/>
          </a:ln>
        </p:spPr>
      </p:pic>
      <p:pic>
        <p:nvPicPr>
          <p:cNvPr id="138" name="Shape 138" descr="mice10"/>
          <p:cNvPicPr preferRelativeResize="0"/>
          <p:nvPr/>
        </p:nvPicPr>
        <p:blipFill rotWithShape="1">
          <a:blip r:embed="rId5">
            <a:alphaModFix/>
          </a:blip>
          <a:srcRect l="34091" r="13637" b="7954"/>
          <a:stretch/>
        </p:blipFill>
        <p:spPr>
          <a:xfrm>
            <a:off x="7273835" y="4081460"/>
            <a:ext cx="1752600" cy="205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Lennie Small</a:t>
            </a:r>
          </a:p>
        </p:txBody>
      </p:sp>
      <p:sp>
        <p:nvSpPr>
          <p:cNvPr id="144" name="Shape 144"/>
          <p:cNvSpPr txBox="1">
            <a:spLocks noGrp="1"/>
          </p:cNvSpPr>
          <p:nvPr>
            <p:ph type="body" idx="1"/>
          </p:nvPr>
        </p:nvSpPr>
        <p:spPr>
          <a:xfrm>
            <a:off x="457200" y="1219200"/>
            <a:ext cx="4876798" cy="533399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6330"/>
              <a:buFont typeface="Calibri"/>
              <a:buChar char="•"/>
            </a:pPr>
            <a:r>
              <a:rPr lang="en-US" sz="2650" b="1" i="0" u="sng" strike="noStrike" cap="none">
                <a:solidFill>
                  <a:schemeClr val="dk1"/>
                </a:solidFill>
                <a:latin typeface="Calibri"/>
                <a:ea typeface="Calibri"/>
                <a:cs typeface="Calibri"/>
                <a:sym typeface="Calibri"/>
              </a:rPr>
              <a:t>Lennie</a:t>
            </a:r>
            <a:r>
              <a:rPr lang="en-US" sz="2650" b="0" i="0" u="none" strike="noStrike" cap="none">
                <a:solidFill>
                  <a:schemeClr val="dk1"/>
                </a:solidFill>
                <a:latin typeface="Calibri"/>
                <a:ea typeface="Calibri"/>
                <a:cs typeface="Calibri"/>
                <a:sym typeface="Calibri"/>
              </a:rPr>
              <a:t> is a o</a:t>
            </a:r>
            <a:r>
              <a:rPr lang="en-US" sz="2650">
                <a:solidFill>
                  <a:schemeClr val="dk1"/>
                </a:solidFill>
                <a:latin typeface="Calibri"/>
                <a:ea typeface="Calibri"/>
                <a:cs typeface="Calibri"/>
                <a:sym typeface="Calibri"/>
              </a:rPr>
              <a:t>ver</a:t>
            </a:r>
            <a:r>
              <a:rPr lang="en-US" sz="2650" b="0" i="0" u="none" strike="noStrike" cap="none">
                <a:solidFill>
                  <a:schemeClr val="dk1"/>
                </a:solidFill>
                <a:latin typeface="Calibri"/>
                <a:ea typeface="Calibri"/>
                <a:cs typeface="Calibri"/>
                <a:sym typeface="Calibri"/>
              </a:rPr>
              <a:t>sized, clumsy, childlike migrant worker. Due to his mental frailty, Lennie completely depends upon George, his friend and traveling companion, for direction and security. Lennie believes in the ranch dream wholeheartedly. Gentle and somewhat innocent, Lennie nevertheless does not understand his own strength. </a:t>
            </a:r>
          </a:p>
          <a:p>
            <a:pPr marL="342900" marR="0" lvl="0" indent="-342900" algn="l" rtl="0">
              <a:lnSpc>
                <a:spcPct val="80000"/>
              </a:lnSpc>
              <a:spcBef>
                <a:spcPts val="496"/>
              </a:spcBef>
              <a:spcAft>
                <a:spcPts val="0"/>
              </a:spcAft>
              <a:buClr>
                <a:schemeClr val="dk1"/>
              </a:buClr>
              <a:buSzPct val="25000"/>
              <a:buFont typeface="Calibri"/>
              <a:buNone/>
            </a:pPr>
            <a:endParaRPr sz="2500" b="0" i="0" u="none" strike="noStrike" cap="none">
              <a:solidFill>
                <a:schemeClr val="dk1"/>
              </a:solidFill>
              <a:latin typeface="Calibri"/>
              <a:ea typeface="Calibri"/>
              <a:cs typeface="Calibri"/>
              <a:sym typeface="Calibri"/>
            </a:endParaRPr>
          </a:p>
        </p:txBody>
      </p:sp>
      <p:pic>
        <p:nvPicPr>
          <p:cNvPr id="145" name="Shape 145" descr="of-mice-and-men"/>
          <p:cNvPicPr preferRelativeResize="0"/>
          <p:nvPr/>
        </p:nvPicPr>
        <p:blipFill rotWithShape="1">
          <a:blip r:embed="rId3">
            <a:alphaModFix/>
          </a:blip>
          <a:srcRect/>
          <a:stretch/>
        </p:blipFill>
        <p:spPr>
          <a:xfrm>
            <a:off x="5410200" y="1295400"/>
            <a:ext cx="3000375" cy="3276600"/>
          </a:xfrm>
          <a:prstGeom prst="rect">
            <a:avLst/>
          </a:prstGeom>
          <a:noFill/>
          <a:ln>
            <a:noFill/>
          </a:ln>
        </p:spPr>
      </p:pic>
      <p:pic>
        <p:nvPicPr>
          <p:cNvPr id="146" name="Shape 146" descr="denimlennie"/>
          <p:cNvPicPr preferRelativeResize="0"/>
          <p:nvPr/>
        </p:nvPicPr>
        <p:blipFill rotWithShape="1">
          <a:blip r:embed="rId4">
            <a:alphaModFix/>
          </a:blip>
          <a:srcRect/>
          <a:stretch/>
        </p:blipFill>
        <p:spPr>
          <a:xfrm>
            <a:off x="7086600" y="4419600"/>
            <a:ext cx="1597024" cy="2212974"/>
          </a:xfrm>
          <a:prstGeom prst="rect">
            <a:avLst/>
          </a:prstGeom>
          <a:noFill/>
          <a:ln>
            <a:noFill/>
          </a:ln>
        </p:spPr>
      </p:pic>
      <p:pic>
        <p:nvPicPr>
          <p:cNvPr id="147" name="Shape 147" descr="miceandmen"/>
          <p:cNvPicPr preferRelativeResize="0"/>
          <p:nvPr/>
        </p:nvPicPr>
        <p:blipFill rotWithShape="1">
          <a:blip r:embed="rId5">
            <a:alphaModFix/>
          </a:blip>
          <a:srcRect/>
          <a:stretch/>
        </p:blipFill>
        <p:spPr>
          <a:xfrm>
            <a:off x="5334000" y="4267200"/>
            <a:ext cx="1809750" cy="19478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On-screen Show (4:3)</PresentationFormat>
  <Paragraphs>67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Background and Overview</vt:lpstr>
      <vt:lpstr>John Steinbeck- Author</vt:lpstr>
      <vt:lpstr>At The Time -</vt:lpstr>
      <vt:lpstr>The Dust bowl and Migrant Workers</vt:lpstr>
      <vt:lpstr>The Setting- Salinas, California- Fields</vt:lpstr>
      <vt:lpstr>The Bunkhouse</vt:lpstr>
      <vt:lpstr>The Major Themes</vt:lpstr>
      <vt:lpstr>The Main Characters- George</vt:lpstr>
      <vt:lpstr>Lennie Small</vt:lpstr>
      <vt:lpstr>Minor Characters</vt:lpstr>
      <vt:lpstr>More Minor Characters</vt:lpstr>
      <vt:lpstr>Other Characters</vt:lpstr>
      <vt:lpstr>Themes to Look For</vt:lpstr>
      <vt:lpstr>Other Themes</vt:lpstr>
      <vt:lpstr>Now Read and enjoy the 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and Overview</dc:title>
  <dc:creator>Johnson, Jenelle    SHS - Staff</dc:creator>
  <cp:lastModifiedBy>Johnson, Jenelle    SHS - Staff</cp:lastModifiedBy>
  <cp:revision>1</cp:revision>
  <dcterms:modified xsi:type="dcterms:W3CDTF">2017-01-10T02:08:45Z</dcterms:modified>
</cp:coreProperties>
</file>