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embeddedFontLst>
    <p:embeddedFont>
      <p:font typeface="Arial Black" panose="020B0A0402010202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0" name="Shape 7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5" name="Shape 7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84" name="Shape 8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9" name="Shape 1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6" name="Shape 26"/>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2" name="Shape 32"/>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body" idx="2"/>
          </p:nvPr>
        </p:nvSpPr>
        <p:spPr>
          <a:xfrm>
            <a:off x="4648200" y="1600200"/>
            <a:ext cx="4038599" cy="2185988"/>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body" idx="3"/>
          </p:nvPr>
        </p:nvSpPr>
        <p:spPr>
          <a:xfrm>
            <a:off x="4648200" y="3938587"/>
            <a:ext cx="4038599" cy="2187574"/>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0" name="Shape 4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6" name="Shape 46"/>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2" name="Shape 52"/>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4"/>
        <p:cNvGrpSpPr/>
        <p:nvPr/>
      </p:nvGrpSpPr>
      <p:grpSpPr>
        <a:xfrm>
          <a:off x="0" y="0"/>
          <a:ext cx="0" cy="0"/>
          <a:chOff x="0" y="0"/>
          <a:chExt cx="0" cy="0"/>
        </a:xfrm>
      </p:grpSpPr>
      <p:sp>
        <p:nvSpPr>
          <p:cNvPr id="65" name="Shape 6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a:solidFill>
                  <a:schemeClr val="dk1"/>
                </a:solidFill>
                <a:latin typeface="Arial"/>
                <a:ea typeface="Arial"/>
                <a:cs typeface="Arial"/>
                <a:sym typeface="Arial"/>
              </a:rPr>
              <a:t>‹#›</a:t>
            </a:fld>
            <a:endParaRPr lang="en-US" sz="1400" b="0" i="0" u="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 name="Shape 7"/>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4191000" y="1219200"/>
            <a:ext cx="5257799" cy="147002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Black"/>
              <a:buNone/>
            </a:pPr>
            <a:r>
              <a:rPr lang="en-US" sz="3200" b="1" i="0" u="none" strike="noStrike" cap="none">
                <a:solidFill>
                  <a:schemeClr val="dk2"/>
                </a:solidFill>
                <a:latin typeface="Arial Black"/>
                <a:ea typeface="Arial Black"/>
                <a:cs typeface="Arial Black"/>
                <a:sym typeface="Arial Black"/>
              </a:rPr>
              <a:t>An Introduction to </a:t>
            </a:r>
            <a:br>
              <a:rPr lang="en-US" sz="3200" b="1" i="0" u="none" strike="noStrike" cap="none">
                <a:solidFill>
                  <a:schemeClr val="dk2"/>
                </a:solidFill>
                <a:latin typeface="Arial Black"/>
                <a:ea typeface="Arial Black"/>
                <a:cs typeface="Arial Black"/>
                <a:sym typeface="Arial Black"/>
              </a:rPr>
            </a:br>
            <a:r>
              <a:rPr lang="en-US" sz="3200" b="1" i="0" u="sng" strike="noStrike" cap="none">
                <a:solidFill>
                  <a:schemeClr val="dk2"/>
                </a:solidFill>
                <a:latin typeface="Arial Black"/>
                <a:ea typeface="Arial Black"/>
                <a:cs typeface="Arial Black"/>
                <a:sym typeface="Arial Black"/>
              </a:rPr>
              <a:t>Things Fall Apart</a:t>
            </a:r>
          </a:p>
        </p:txBody>
      </p:sp>
      <p:pic>
        <p:nvPicPr>
          <p:cNvPr id="93" name="Shape 93"/>
          <p:cNvPicPr preferRelativeResize="0"/>
          <p:nvPr/>
        </p:nvPicPr>
        <p:blipFill rotWithShape="1">
          <a:blip r:embed="rId3">
            <a:alphaModFix/>
          </a:blip>
          <a:srcRect/>
          <a:stretch/>
        </p:blipFill>
        <p:spPr>
          <a:xfrm>
            <a:off x="475075" y="190500"/>
            <a:ext cx="4305300" cy="6667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4400" b="0" i="0" u="none" strike="noStrike" cap="none">
              <a:solidFill>
                <a:schemeClr val="dk2"/>
              </a:solidFill>
              <a:latin typeface="Arial"/>
              <a:ea typeface="Arial"/>
              <a:cs typeface="Arial"/>
              <a:sym typeface="Arial"/>
            </a:endParaRPr>
          </a:p>
        </p:txBody>
      </p:sp>
      <p:sp>
        <p:nvSpPr>
          <p:cNvPr id="162" name="Shape 162"/>
          <p:cNvSpPr txBox="1">
            <a:spLocks noGrp="1"/>
          </p:cNvSpPr>
          <p:nvPr>
            <p:ph type="body" idx="1"/>
          </p:nvPr>
        </p:nvSpPr>
        <p:spPr>
          <a:xfrm>
            <a:off x="457200" y="1600200"/>
            <a:ext cx="4267199" cy="452596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2400" b="1" i="0" u="none">
                <a:solidFill>
                  <a:schemeClr val="dk1"/>
                </a:solidFill>
                <a:latin typeface="Arial"/>
                <a:ea typeface="Arial"/>
                <a:cs typeface="Arial"/>
                <a:sym typeface="Arial"/>
              </a:rPr>
              <a:t>Nigeria was a center of the European slave trade for many years – a dangerous and lucrative business.</a:t>
            </a:r>
          </a:p>
          <a:p>
            <a:pPr marL="342900" marR="0" lvl="0" indent="-342900" algn="l" rtl="0">
              <a:lnSpc>
                <a:spcPct val="90000"/>
              </a:lnSpc>
              <a:spcBef>
                <a:spcPts val="480"/>
              </a:spcBef>
              <a:spcAft>
                <a:spcPts val="0"/>
              </a:spcAft>
              <a:buClr>
                <a:schemeClr val="dk1"/>
              </a:buClr>
              <a:buSzPct val="25000"/>
              <a:buFont typeface="Arial"/>
              <a:buNone/>
            </a:pPr>
            <a:endParaRPr sz="2400" b="1" i="0" u="none">
              <a:solidFill>
                <a:schemeClr val="dk1"/>
              </a:solidFill>
              <a:latin typeface="Arial"/>
              <a:ea typeface="Arial"/>
              <a:cs typeface="Arial"/>
              <a:sym typeface="Arial"/>
            </a:endParaRPr>
          </a:p>
          <a:p>
            <a:pPr marL="342900" marR="0" lvl="0" indent="-342900" algn="l" rtl="0">
              <a:lnSpc>
                <a:spcPct val="90000"/>
              </a:lnSpc>
              <a:spcBef>
                <a:spcPts val="480"/>
              </a:spcBef>
              <a:spcAft>
                <a:spcPts val="0"/>
              </a:spcAft>
              <a:buClr>
                <a:schemeClr val="dk1"/>
              </a:buClr>
              <a:buSzPct val="100000"/>
              <a:buFont typeface="Arial"/>
              <a:buChar char="•"/>
            </a:pPr>
            <a:r>
              <a:rPr lang="en-US" sz="2400" b="1" i="0" u="none">
                <a:solidFill>
                  <a:schemeClr val="dk1"/>
                </a:solidFill>
                <a:latin typeface="Arial"/>
                <a:ea typeface="Arial"/>
                <a:cs typeface="Arial"/>
                <a:sym typeface="Arial"/>
              </a:rPr>
              <a:t>It was colonized by Great Britain during the time of imperialism (18</a:t>
            </a:r>
            <a:r>
              <a:rPr lang="en-US" sz="2400" b="1" i="0" u="none" baseline="30000">
                <a:solidFill>
                  <a:schemeClr val="dk1"/>
                </a:solidFill>
                <a:latin typeface="Arial"/>
                <a:ea typeface="Arial"/>
                <a:cs typeface="Arial"/>
                <a:sym typeface="Arial"/>
              </a:rPr>
              <a:t>th</a:t>
            </a:r>
            <a:r>
              <a:rPr lang="en-US" sz="2400" b="1" i="0" u="none">
                <a:solidFill>
                  <a:schemeClr val="dk1"/>
                </a:solidFill>
                <a:latin typeface="Arial"/>
                <a:ea typeface="Arial"/>
                <a:cs typeface="Arial"/>
                <a:sym typeface="Arial"/>
              </a:rPr>
              <a:t> and 19</a:t>
            </a:r>
            <a:r>
              <a:rPr lang="en-US" sz="2400" b="1" i="0" u="none" baseline="30000">
                <a:solidFill>
                  <a:schemeClr val="dk1"/>
                </a:solidFill>
                <a:latin typeface="Arial"/>
                <a:ea typeface="Arial"/>
                <a:cs typeface="Arial"/>
                <a:sym typeface="Arial"/>
              </a:rPr>
              <a:t>th</a:t>
            </a:r>
            <a:r>
              <a:rPr lang="en-US" sz="2400" b="1" i="0" u="none">
                <a:solidFill>
                  <a:schemeClr val="dk1"/>
                </a:solidFill>
                <a:latin typeface="Arial"/>
                <a:ea typeface="Arial"/>
                <a:cs typeface="Arial"/>
                <a:sym typeface="Arial"/>
              </a:rPr>
              <a:t> centuries) and finally granted its independence by Great Britain in 1914.</a:t>
            </a:r>
          </a:p>
        </p:txBody>
      </p:sp>
      <p:sp>
        <p:nvSpPr>
          <p:cNvPr id="163" name="Shape 163"/>
          <p:cNvSpPr txBox="1"/>
          <p:nvPr/>
        </p:nvSpPr>
        <p:spPr>
          <a:xfrm>
            <a:off x="304800" y="228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a:solidFill>
                  <a:schemeClr val="dk2"/>
                </a:solidFill>
                <a:latin typeface="Arial"/>
                <a:ea typeface="Arial"/>
                <a:cs typeface="Arial"/>
                <a:sym typeface="Arial"/>
              </a:rPr>
              <a:t>Background on Nigeria</a:t>
            </a:r>
          </a:p>
        </p:txBody>
      </p:sp>
      <p:pic>
        <p:nvPicPr>
          <p:cNvPr id="164" name="Shape 164"/>
          <p:cNvPicPr preferRelativeResize="0"/>
          <p:nvPr/>
        </p:nvPicPr>
        <p:blipFill rotWithShape="1">
          <a:blip r:embed="rId3">
            <a:alphaModFix/>
          </a:blip>
          <a:srcRect/>
          <a:stretch/>
        </p:blipFill>
        <p:spPr>
          <a:xfrm>
            <a:off x="4800600" y="1600200"/>
            <a:ext cx="3733800" cy="2379661"/>
          </a:xfrm>
          <a:prstGeom prst="rect">
            <a:avLst/>
          </a:prstGeom>
          <a:noFill/>
          <a:ln>
            <a:noFill/>
          </a:ln>
        </p:spPr>
      </p:pic>
      <p:pic>
        <p:nvPicPr>
          <p:cNvPr id="165" name="Shape 165"/>
          <p:cNvPicPr preferRelativeResize="0"/>
          <p:nvPr/>
        </p:nvPicPr>
        <p:blipFill rotWithShape="1">
          <a:blip r:embed="rId4">
            <a:alphaModFix/>
          </a:blip>
          <a:srcRect/>
          <a:stretch/>
        </p:blipFill>
        <p:spPr>
          <a:xfrm>
            <a:off x="4953000" y="4191000"/>
            <a:ext cx="3276600" cy="2447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9"/>
        <p:cNvGrpSpPr/>
        <p:nvPr/>
      </p:nvGrpSpPr>
      <p:grpSpPr>
        <a:xfrm>
          <a:off x="0" y="0"/>
          <a:ext cx="0" cy="0"/>
          <a:chOff x="0" y="0"/>
          <a:chExt cx="0" cy="0"/>
        </a:xfrm>
      </p:grpSpPr>
      <p:pic>
        <p:nvPicPr>
          <p:cNvPr id="170" name="Shape 170"/>
          <p:cNvPicPr preferRelativeResize="0"/>
          <p:nvPr/>
        </p:nvPicPr>
        <p:blipFill rotWithShape="1">
          <a:blip r:embed="rId3">
            <a:alphaModFix/>
          </a:blip>
          <a:srcRect/>
          <a:stretch/>
        </p:blipFill>
        <p:spPr>
          <a:xfrm>
            <a:off x="3886200" y="1447800"/>
            <a:ext cx="4244974" cy="4967286"/>
          </a:xfrm>
          <a:prstGeom prst="rect">
            <a:avLst/>
          </a:prstGeom>
          <a:noFill/>
          <a:ln>
            <a:noFill/>
          </a:ln>
        </p:spPr>
      </p:pic>
      <p:pic>
        <p:nvPicPr>
          <p:cNvPr id="171" name="Shape 171"/>
          <p:cNvPicPr preferRelativeResize="0"/>
          <p:nvPr/>
        </p:nvPicPr>
        <p:blipFill rotWithShape="1">
          <a:blip r:embed="rId4">
            <a:alphaModFix/>
          </a:blip>
          <a:srcRect/>
          <a:stretch/>
        </p:blipFill>
        <p:spPr>
          <a:xfrm>
            <a:off x="304800" y="533400"/>
            <a:ext cx="3128962" cy="3986212"/>
          </a:xfrm>
          <a:prstGeom prst="rect">
            <a:avLst/>
          </a:prstGeom>
          <a:noFill/>
          <a:ln>
            <a:noFill/>
          </a:ln>
        </p:spPr>
      </p:pic>
      <p:sp>
        <p:nvSpPr>
          <p:cNvPr id="172" name="Shape 172"/>
          <p:cNvSpPr txBox="1"/>
          <p:nvPr/>
        </p:nvSpPr>
        <p:spPr>
          <a:xfrm>
            <a:off x="3733800" y="228600"/>
            <a:ext cx="5181600" cy="5794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1" i="0" u="none">
                <a:solidFill>
                  <a:schemeClr val="dk1"/>
                </a:solidFill>
                <a:latin typeface="Arial"/>
                <a:ea typeface="Arial"/>
                <a:cs typeface="Arial"/>
                <a:sym typeface="Arial"/>
              </a:rPr>
              <a:t>Europe Colonizes Africa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a:solidFill>
                  <a:schemeClr val="dk2"/>
                </a:solidFill>
                <a:latin typeface="Arial"/>
                <a:ea typeface="Arial"/>
                <a:cs typeface="Arial"/>
                <a:sym typeface="Arial"/>
              </a:rPr>
              <a:t>The Igbo </a:t>
            </a:r>
          </a:p>
        </p:txBody>
      </p:sp>
      <p:sp>
        <p:nvSpPr>
          <p:cNvPr id="178" name="Shape 178"/>
          <p:cNvSpPr txBox="1">
            <a:spLocks noGrp="1"/>
          </p:cNvSpPr>
          <p:nvPr>
            <p:ph type="body" idx="1"/>
          </p:nvPr>
        </p:nvSpPr>
        <p:spPr>
          <a:xfrm>
            <a:off x="457200" y="1219200"/>
            <a:ext cx="8534400" cy="5582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a:solidFill>
                  <a:schemeClr val="dk1"/>
                </a:solidFill>
                <a:latin typeface="Arial"/>
                <a:ea typeface="Arial"/>
                <a:cs typeface="Arial"/>
                <a:sym typeface="Arial"/>
              </a:rPr>
              <a:t>Third most populous ethnic group in Nigeria (16% of population)</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a:solidFill>
                  <a:schemeClr val="dk1"/>
                </a:solidFill>
                <a:latin typeface="Arial"/>
                <a:ea typeface="Arial"/>
                <a:cs typeface="Arial"/>
                <a:sym typeface="Arial"/>
              </a:rPr>
              <a:t>Live in southeastern part of country in tropical rain forests (deal with rainy season and dry winds)</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a:solidFill>
                  <a:schemeClr val="dk1"/>
                </a:solidFill>
                <a:latin typeface="Arial"/>
                <a:ea typeface="Arial"/>
                <a:cs typeface="Arial"/>
                <a:sym typeface="Arial"/>
              </a:rPr>
              <a:t>Subsistence farmers – raise their own crops:</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Yam, cassava, taro, corn, etc.</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Palm trees for oil and fiber</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Crafts and manual labor also </a:t>
            </a:r>
          </a:p>
          <a:p>
            <a:pPr marL="742950" marR="0" lvl="1" indent="-285750" algn="l" rtl="0">
              <a:lnSpc>
                <a:spcPct val="100000"/>
              </a:lnSpc>
              <a:spcBef>
                <a:spcPts val="56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   provide income</a:t>
            </a:r>
          </a:p>
        </p:txBody>
      </p:sp>
      <p:pic>
        <p:nvPicPr>
          <p:cNvPr id="179" name="Shape 179"/>
          <p:cNvPicPr preferRelativeResize="0"/>
          <p:nvPr/>
        </p:nvPicPr>
        <p:blipFill rotWithShape="1">
          <a:blip r:embed="rId3">
            <a:alphaModFix/>
          </a:blip>
          <a:srcRect/>
          <a:stretch/>
        </p:blipFill>
        <p:spPr>
          <a:xfrm>
            <a:off x="6853236" y="4419600"/>
            <a:ext cx="2290762" cy="24383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a:solidFill>
                  <a:schemeClr val="dk2"/>
                </a:solidFill>
                <a:latin typeface="Arial"/>
                <a:ea typeface="Arial"/>
                <a:cs typeface="Arial"/>
                <a:sym typeface="Arial"/>
              </a:rPr>
              <a:t>Igbo Culture</a:t>
            </a:r>
          </a:p>
        </p:txBody>
      </p:sp>
      <p:sp>
        <p:nvSpPr>
          <p:cNvPr id="185" name="Shape 185"/>
          <p:cNvSpPr txBox="1">
            <a:spLocks noGrp="1"/>
          </p:cNvSpPr>
          <p:nvPr>
            <p:ph type="body" idx="1"/>
          </p:nvPr>
        </p:nvSpPr>
        <p:spPr>
          <a:xfrm>
            <a:off x="152400" y="990600"/>
            <a:ext cx="8534399" cy="58674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800" b="0" i="0" u="none">
                <a:solidFill>
                  <a:schemeClr val="dk1"/>
                </a:solidFill>
                <a:latin typeface="Arial"/>
                <a:ea typeface="Arial"/>
                <a:cs typeface="Arial"/>
                <a:sym typeface="Arial"/>
              </a:rPr>
              <a:t>It is a patriarchal society.  Decision making involves males only</a:t>
            </a:r>
          </a:p>
          <a:p>
            <a:pPr marL="342900" marR="0" lvl="0" indent="-342900" algn="l" rtl="0">
              <a:lnSpc>
                <a:spcPct val="100000"/>
              </a:lnSpc>
              <a:spcBef>
                <a:spcPts val="200"/>
              </a:spcBef>
              <a:spcAft>
                <a:spcPts val="0"/>
              </a:spcAft>
              <a:buClr>
                <a:schemeClr val="dk1"/>
              </a:buClr>
              <a:buSzPct val="100000"/>
              <a:buFont typeface="Arial"/>
              <a:buNone/>
            </a:pPr>
            <a:endParaRPr sz="1000" b="0" i="0" u="none">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ct val="100000"/>
              <a:buFont typeface="Arial"/>
              <a:buChar char="•"/>
            </a:pPr>
            <a:r>
              <a:rPr lang="en-US" sz="2800" b="0" i="0" u="none">
                <a:solidFill>
                  <a:schemeClr val="dk1"/>
                </a:solidFill>
                <a:latin typeface="Arial"/>
                <a:ea typeface="Arial"/>
                <a:cs typeface="Arial"/>
                <a:sym typeface="Arial"/>
              </a:rPr>
              <a:t>Men grow yams and women grow other crops</a:t>
            </a:r>
          </a:p>
          <a:p>
            <a:pPr marL="342900" marR="0" lvl="0" indent="-342900" algn="l" rtl="0">
              <a:lnSpc>
                <a:spcPct val="100000"/>
              </a:lnSpc>
              <a:spcBef>
                <a:spcPts val="200"/>
              </a:spcBef>
              <a:spcAft>
                <a:spcPts val="0"/>
              </a:spcAft>
              <a:buClr>
                <a:schemeClr val="dk1"/>
              </a:buClr>
              <a:buSzPct val="100000"/>
              <a:buFont typeface="Arial"/>
              <a:buNone/>
            </a:pPr>
            <a:endParaRPr sz="1000" b="0" i="0" u="none">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ct val="100000"/>
              <a:buFont typeface="Arial"/>
              <a:buChar char="•"/>
            </a:pPr>
            <a:r>
              <a:rPr lang="en-US" sz="2800" b="0" i="0" u="none">
                <a:solidFill>
                  <a:schemeClr val="dk1"/>
                </a:solidFill>
                <a:latin typeface="Arial"/>
                <a:ea typeface="Arial"/>
                <a:cs typeface="Arial"/>
                <a:sym typeface="Arial"/>
              </a:rPr>
              <a:t>Live in villages based on male lineage – male heads of household all related on father’s side (approximately 5,000 people per clan)</a:t>
            </a:r>
          </a:p>
          <a:p>
            <a:pPr marL="342900" marR="0" lvl="0" indent="-342900" algn="l" rtl="0">
              <a:lnSpc>
                <a:spcPct val="100000"/>
              </a:lnSpc>
              <a:spcBef>
                <a:spcPts val="200"/>
              </a:spcBef>
              <a:spcAft>
                <a:spcPts val="0"/>
              </a:spcAft>
              <a:buClr>
                <a:schemeClr val="dk1"/>
              </a:buClr>
              <a:buSzPct val="100000"/>
              <a:buFont typeface="Arial"/>
              <a:buNone/>
            </a:pPr>
            <a:endParaRPr sz="1000" b="0" i="0" u="none">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ct val="100000"/>
              <a:buFont typeface="Arial"/>
              <a:buChar char="•"/>
            </a:pPr>
            <a:r>
              <a:rPr lang="en-US" sz="2800" b="0" i="0" u="none">
                <a:solidFill>
                  <a:schemeClr val="dk1"/>
                </a:solidFill>
                <a:latin typeface="Arial"/>
                <a:ea typeface="Arial"/>
                <a:cs typeface="Arial"/>
                <a:sym typeface="Arial"/>
              </a:rPr>
              <a:t>Women go to live with husbands; prosperous     men have 2 or 3 wives</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Each wife lives in her own hut in the family compound</a:t>
            </a: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p:txBody>
      </p:sp>
      <p:pic>
        <p:nvPicPr>
          <p:cNvPr id="186" name="Shape 186"/>
          <p:cNvPicPr preferRelativeResize="0"/>
          <p:nvPr/>
        </p:nvPicPr>
        <p:blipFill rotWithShape="1">
          <a:blip r:embed="rId3">
            <a:alphaModFix/>
          </a:blip>
          <a:srcRect/>
          <a:stretch/>
        </p:blipFill>
        <p:spPr>
          <a:xfrm>
            <a:off x="8001000" y="1066800"/>
            <a:ext cx="1143000" cy="4953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a:solidFill>
                  <a:schemeClr val="dk2"/>
                </a:solidFill>
                <a:latin typeface="Arial"/>
                <a:ea typeface="Arial"/>
                <a:cs typeface="Arial"/>
                <a:sym typeface="Arial"/>
              </a:rPr>
              <a:t>Igbo Images</a:t>
            </a:r>
          </a:p>
        </p:txBody>
      </p:sp>
      <p:sp>
        <p:nvSpPr>
          <p:cNvPr id="192" name="Shape 19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2400" b="1" i="0" u="none">
                <a:solidFill>
                  <a:schemeClr val="dk1"/>
                </a:solidFill>
                <a:latin typeface="Arial"/>
                <a:ea typeface="Arial"/>
                <a:cs typeface="Arial"/>
                <a:sym typeface="Arial"/>
              </a:rPr>
              <a:t>Traditional </a:t>
            </a:r>
          </a:p>
          <a:p>
            <a:pPr marL="342900" marR="0" lvl="0" indent="-342900" algn="l" rtl="0">
              <a:lnSpc>
                <a:spcPct val="100000"/>
              </a:lnSpc>
              <a:spcBef>
                <a:spcPts val="480"/>
              </a:spcBef>
              <a:spcAft>
                <a:spcPts val="0"/>
              </a:spcAft>
              <a:buClr>
                <a:schemeClr val="dk1"/>
              </a:buClr>
              <a:buSzPct val="25000"/>
              <a:buFont typeface="Arial"/>
              <a:buNone/>
            </a:pPr>
            <a:r>
              <a:rPr lang="en-US" sz="2400" b="1" i="1" u="none">
                <a:solidFill>
                  <a:schemeClr val="dk1"/>
                </a:solidFill>
                <a:latin typeface="Arial"/>
                <a:ea typeface="Arial"/>
                <a:cs typeface="Arial"/>
                <a:sym typeface="Arial"/>
              </a:rPr>
              <a:t>Obi</a:t>
            </a:r>
            <a:r>
              <a:rPr lang="en-US" sz="2400" b="1" i="0" u="none">
                <a:solidFill>
                  <a:schemeClr val="dk1"/>
                </a:solidFill>
                <a:latin typeface="Arial"/>
                <a:ea typeface="Arial"/>
                <a:cs typeface="Arial"/>
                <a:sym typeface="Arial"/>
              </a:rPr>
              <a:t> – hut or </a:t>
            </a:r>
          </a:p>
          <a:p>
            <a:pPr marL="342900" marR="0" lvl="0" indent="-342900" algn="l" rtl="0">
              <a:lnSpc>
                <a:spcPct val="100000"/>
              </a:lnSpc>
              <a:spcBef>
                <a:spcPts val="480"/>
              </a:spcBef>
              <a:spcAft>
                <a:spcPts val="0"/>
              </a:spcAft>
              <a:buClr>
                <a:schemeClr val="dk1"/>
              </a:buClr>
              <a:buSzPct val="25000"/>
              <a:buFont typeface="Arial"/>
              <a:buNone/>
            </a:pPr>
            <a:r>
              <a:rPr lang="en-US" sz="2400" b="1" i="0" u="none">
                <a:solidFill>
                  <a:schemeClr val="dk1"/>
                </a:solidFill>
                <a:latin typeface="Arial"/>
                <a:ea typeface="Arial"/>
                <a:cs typeface="Arial"/>
                <a:sym typeface="Arial"/>
              </a:rPr>
              <a:t>family compound</a:t>
            </a:r>
          </a:p>
          <a:p>
            <a:pPr marL="342900" marR="0" lvl="0" indent="-342900" algn="l" rtl="0">
              <a:lnSpc>
                <a:spcPct val="100000"/>
              </a:lnSpc>
              <a:spcBef>
                <a:spcPts val="480"/>
              </a:spcBef>
              <a:spcAft>
                <a:spcPts val="0"/>
              </a:spcAft>
              <a:buClr>
                <a:schemeClr val="dk1"/>
              </a:buClr>
              <a:buSzPct val="25000"/>
              <a:buFont typeface="Arial"/>
              <a:buNone/>
            </a:pPr>
            <a:r>
              <a:rPr lang="en-US" sz="2400" b="1" i="0" u="none">
                <a:solidFill>
                  <a:schemeClr val="dk1"/>
                </a:solidFill>
                <a:latin typeface="Arial"/>
                <a:ea typeface="Arial"/>
                <a:cs typeface="Arial"/>
                <a:sym typeface="Arial"/>
              </a:rPr>
              <a:t>under construction</a:t>
            </a:r>
          </a:p>
        </p:txBody>
      </p:sp>
      <p:pic>
        <p:nvPicPr>
          <p:cNvPr id="193" name="Shape 193"/>
          <p:cNvPicPr preferRelativeResize="0"/>
          <p:nvPr/>
        </p:nvPicPr>
        <p:blipFill rotWithShape="1">
          <a:blip r:embed="rId3">
            <a:alphaModFix/>
          </a:blip>
          <a:srcRect/>
          <a:stretch/>
        </p:blipFill>
        <p:spPr>
          <a:xfrm>
            <a:off x="3352800" y="1219200"/>
            <a:ext cx="5105399" cy="5295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a:solidFill>
                  <a:schemeClr val="dk2"/>
                </a:solidFill>
                <a:latin typeface="Arial"/>
                <a:ea typeface="Arial"/>
                <a:cs typeface="Arial"/>
                <a:sym typeface="Arial"/>
              </a:rPr>
              <a:t>Igbo Society</a:t>
            </a:r>
          </a:p>
        </p:txBody>
      </p:sp>
      <p:sp>
        <p:nvSpPr>
          <p:cNvPr id="199" name="Shape 199"/>
          <p:cNvSpPr txBox="1">
            <a:spLocks noGrp="1"/>
          </p:cNvSpPr>
          <p:nvPr>
            <p:ph type="body" idx="1"/>
          </p:nvPr>
        </p:nvSpPr>
        <p:spPr>
          <a:xfrm>
            <a:off x="304800" y="1371600"/>
            <a:ext cx="8839199" cy="52577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a:solidFill>
                  <a:schemeClr val="dk1"/>
                </a:solidFill>
                <a:latin typeface="Arial"/>
                <a:ea typeface="Arial"/>
                <a:cs typeface="Arial"/>
                <a:sym typeface="Arial"/>
              </a:rPr>
              <a:t>No single leader, elders lead</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a:solidFill>
                  <a:schemeClr val="dk1"/>
                </a:solidFill>
                <a:latin typeface="Arial"/>
                <a:ea typeface="Arial"/>
                <a:cs typeface="Arial"/>
                <a:sym typeface="Arial"/>
              </a:rPr>
              <a:t>Social mobility:  Titles earned (not inherited).  High value placed on individual achievement.</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a:solidFill>
                  <a:schemeClr val="dk1"/>
                </a:solidFill>
                <a:latin typeface="Arial"/>
                <a:ea typeface="Arial"/>
                <a:cs typeface="Arial"/>
                <a:sym typeface="Arial"/>
              </a:rPr>
              <a:t>Hospitality very important</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a:solidFill>
                  <a:schemeClr val="dk1"/>
                </a:solidFill>
                <a:latin typeface="Arial"/>
                <a:ea typeface="Arial"/>
                <a:cs typeface="Arial"/>
                <a:sym typeface="Arial"/>
              </a:rPr>
              <a:t>Some Igbos owned slaves captured in war or as payment for debt.</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a:solidFill>
                  <a:schemeClr val="dk1"/>
                </a:solidFill>
                <a:latin typeface="Arial"/>
                <a:ea typeface="Arial"/>
                <a:cs typeface="Arial"/>
                <a:sym typeface="Arial"/>
              </a:rPr>
              <a:t>Proximity to West African ports means many Igbo were taken in slave trade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a:solidFill>
                  <a:schemeClr val="dk2"/>
                </a:solidFill>
                <a:latin typeface="Arial"/>
                <a:ea typeface="Arial"/>
                <a:cs typeface="Arial"/>
                <a:sym typeface="Arial"/>
              </a:rPr>
              <a:t>Ibo Religion</a:t>
            </a:r>
          </a:p>
        </p:txBody>
      </p:sp>
      <p:sp>
        <p:nvSpPr>
          <p:cNvPr id="205" name="Shape 205"/>
          <p:cNvSpPr txBox="1">
            <a:spLocks noGrp="1"/>
          </p:cNvSpPr>
          <p:nvPr>
            <p:ph type="body" idx="1"/>
          </p:nvPr>
        </p:nvSpPr>
        <p:spPr>
          <a:xfrm>
            <a:off x="457200" y="1066800"/>
            <a:ext cx="8229600" cy="2590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None/>
            </a:pPr>
            <a:endParaRPr sz="3200" b="0" i="0" u="none">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ct val="100000"/>
              <a:buFont typeface="Arial"/>
              <a:buChar char="•"/>
            </a:pPr>
            <a:r>
              <a:rPr lang="en-US" sz="3200" b="0" i="0" u="sng">
                <a:solidFill>
                  <a:schemeClr val="dk1"/>
                </a:solidFill>
                <a:latin typeface="Arial"/>
                <a:ea typeface="Arial"/>
                <a:cs typeface="Arial"/>
                <a:sym typeface="Arial"/>
              </a:rPr>
              <a:t>Chukwu</a:t>
            </a:r>
            <a:r>
              <a:rPr lang="en-US" sz="3200" b="0" i="0" u="none">
                <a:solidFill>
                  <a:schemeClr val="dk1"/>
                </a:solidFill>
                <a:latin typeface="Arial"/>
                <a:ea typeface="Arial"/>
                <a:cs typeface="Arial"/>
                <a:sym typeface="Arial"/>
              </a:rPr>
              <a:t> – supreme god, creator of world</a:t>
            </a:r>
          </a:p>
          <a:p>
            <a:pPr marL="742950" marR="0" lvl="1" indent="-285750" algn="l" rtl="0">
              <a:lnSpc>
                <a:spcPct val="100000"/>
              </a:lnSpc>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The will of gods was revealed through oracles.</a:t>
            </a:r>
          </a:p>
          <a:p>
            <a:pPr marL="742950" marR="0" lvl="1" indent="-285750" algn="l" rtl="0">
              <a:lnSpc>
                <a:spcPct val="100000"/>
              </a:lnSpc>
              <a:spcBef>
                <a:spcPts val="560"/>
              </a:spcBef>
              <a:spcAft>
                <a:spcPts val="0"/>
              </a:spcAft>
              <a:buClr>
                <a:schemeClr val="dk1"/>
              </a:buClr>
              <a:buSzPct val="116666"/>
              <a:buFont typeface="Arial"/>
              <a:buChar char="–"/>
            </a:pPr>
            <a:r>
              <a:rPr lang="en-US" sz="2400" b="0" i="0" u="none" strike="noStrike" cap="none">
                <a:solidFill>
                  <a:schemeClr val="dk1"/>
                </a:solidFill>
                <a:latin typeface="Arial"/>
                <a:ea typeface="Arial"/>
                <a:cs typeface="Arial"/>
                <a:sym typeface="Arial"/>
              </a:rPr>
              <a:t>Each clan, village, and household had protective ancestral spirits</a:t>
            </a:r>
            <a:r>
              <a:rPr lang="en-US" sz="2800" b="0" i="0" u="none" strike="noStrike" cap="none">
                <a:solidFill>
                  <a:schemeClr val="dk1"/>
                </a:solidFill>
                <a:latin typeface="Arial"/>
                <a:ea typeface="Arial"/>
                <a:cs typeface="Arial"/>
                <a:sym typeface="Arial"/>
              </a:rPr>
              <a:t>                                      </a:t>
            </a:r>
          </a:p>
        </p:txBody>
      </p:sp>
      <p:sp>
        <p:nvSpPr>
          <p:cNvPr id="206" name="Shape 206"/>
          <p:cNvSpPr txBox="1"/>
          <p:nvPr/>
        </p:nvSpPr>
        <p:spPr>
          <a:xfrm>
            <a:off x="457200" y="3657600"/>
            <a:ext cx="8229600" cy="24415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100000"/>
              <a:buFont typeface="Arial"/>
              <a:buChar char="•"/>
            </a:pPr>
            <a:r>
              <a:rPr lang="en-US" sz="2800" b="0" i="0" u="none">
                <a:solidFill>
                  <a:schemeClr val="dk1"/>
                </a:solidFill>
                <a:latin typeface="Arial"/>
                <a:ea typeface="Arial"/>
                <a:cs typeface="Arial"/>
                <a:sym typeface="Arial"/>
              </a:rPr>
              <a:t>  </a:t>
            </a:r>
            <a:r>
              <a:rPr lang="en-US" sz="2800" b="0" i="0" u="sng">
                <a:solidFill>
                  <a:schemeClr val="dk1"/>
                </a:solidFill>
                <a:latin typeface="Arial"/>
                <a:ea typeface="Arial"/>
                <a:cs typeface="Arial"/>
                <a:sym typeface="Arial"/>
              </a:rPr>
              <a:t>Chi</a:t>
            </a:r>
            <a:r>
              <a:rPr lang="en-US" sz="2800" b="0" i="0" u="none">
                <a:solidFill>
                  <a:schemeClr val="dk1"/>
                </a:solidFill>
                <a:latin typeface="Arial"/>
                <a:ea typeface="Arial"/>
                <a:cs typeface="Arial"/>
                <a:sym typeface="Arial"/>
              </a:rPr>
              <a:t> – personal guardian spirit – affects one’s destiny, can be influenced through individual actions and rituals.</a:t>
            </a:r>
          </a:p>
          <a:p>
            <a:pPr marL="0" marR="0" lvl="0" indent="0" algn="l" rtl="0">
              <a:lnSpc>
                <a:spcPct val="100000"/>
              </a:lnSpc>
              <a:spcBef>
                <a:spcPts val="1400"/>
              </a:spcBef>
              <a:spcAft>
                <a:spcPts val="0"/>
              </a:spcAft>
              <a:buClr>
                <a:schemeClr val="dk1"/>
              </a:buClr>
              <a:buSzPct val="100000"/>
              <a:buFont typeface="Arial"/>
              <a:buChar char="•"/>
            </a:pPr>
            <a:r>
              <a:rPr lang="en-US" sz="2800" b="0" i="0" u="sng">
                <a:solidFill>
                  <a:schemeClr val="dk1"/>
                </a:solidFill>
                <a:latin typeface="Arial"/>
                <a:ea typeface="Arial"/>
                <a:cs typeface="Arial"/>
                <a:sym typeface="Arial"/>
              </a:rPr>
              <a:t>Egwugwu</a:t>
            </a:r>
            <a:r>
              <a:rPr lang="en-US" sz="2800" b="0" i="0" u="none">
                <a:solidFill>
                  <a:schemeClr val="dk1"/>
                </a:solidFill>
                <a:latin typeface="Arial"/>
                <a:ea typeface="Arial"/>
                <a:cs typeface="Arial"/>
                <a:sym typeface="Arial"/>
              </a:rPr>
              <a:t> – masked, ancestral spirits of the clan who appear during certain rituals.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a:solidFill>
                  <a:schemeClr val="dk2"/>
                </a:solidFill>
                <a:latin typeface="Arial"/>
                <a:ea typeface="Arial"/>
                <a:cs typeface="Arial"/>
                <a:sym typeface="Arial"/>
              </a:rPr>
              <a:t>Igbo Images</a:t>
            </a:r>
          </a:p>
        </p:txBody>
      </p:sp>
      <p:sp>
        <p:nvSpPr>
          <p:cNvPr id="212" name="Shape 21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2400" b="1" i="0" u="none">
                <a:solidFill>
                  <a:schemeClr val="dk1"/>
                </a:solidFill>
                <a:latin typeface="Arial"/>
                <a:ea typeface="Arial"/>
                <a:cs typeface="Arial"/>
                <a:sym typeface="Arial"/>
              </a:rPr>
              <a:t>Villager performing</a:t>
            </a:r>
          </a:p>
          <a:p>
            <a:pPr marL="342900" marR="0" lvl="0" indent="-342900" algn="l" rtl="0">
              <a:lnSpc>
                <a:spcPct val="100000"/>
              </a:lnSpc>
              <a:spcBef>
                <a:spcPts val="480"/>
              </a:spcBef>
              <a:spcAft>
                <a:spcPts val="0"/>
              </a:spcAft>
              <a:buClr>
                <a:schemeClr val="dk1"/>
              </a:buClr>
              <a:buSzPct val="25000"/>
              <a:buFont typeface="Arial"/>
              <a:buNone/>
            </a:pPr>
            <a:r>
              <a:rPr lang="en-US" sz="2400" b="1" i="0" u="none">
                <a:solidFill>
                  <a:schemeClr val="dk1"/>
                </a:solidFill>
                <a:latin typeface="Arial"/>
                <a:ea typeface="Arial"/>
                <a:cs typeface="Arial"/>
                <a:sym typeface="Arial"/>
              </a:rPr>
              <a:t>role of egwugwu</a:t>
            </a:r>
          </a:p>
        </p:txBody>
      </p:sp>
      <p:pic>
        <p:nvPicPr>
          <p:cNvPr id="213" name="Shape 213"/>
          <p:cNvPicPr preferRelativeResize="0"/>
          <p:nvPr/>
        </p:nvPicPr>
        <p:blipFill rotWithShape="1">
          <a:blip r:embed="rId3">
            <a:alphaModFix/>
          </a:blip>
          <a:srcRect/>
          <a:stretch/>
        </p:blipFill>
        <p:spPr>
          <a:xfrm>
            <a:off x="4572000" y="1219200"/>
            <a:ext cx="3744912" cy="5267324"/>
          </a:xfrm>
          <a:prstGeom prst="rect">
            <a:avLst/>
          </a:prstGeom>
          <a:noFill/>
          <a:ln>
            <a:noFill/>
          </a:ln>
        </p:spPr>
      </p:pic>
      <p:pic>
        <p:nvPicPr>
          <p:cNvPr id="214" name="Shape 214"/>
          <p:cNvPicPr preferRelativeResize="0"/>
          <p:nvPr/>
        </p:nvPicPr>
        <p:blipFill rotWithShape="1">
          <a:blip r:embed="rId4">
            <a:alphaModFix/>
          </a:blip>
          <a:srcRect/>
          <a:stretch/>
        </p:blipFill>
        <p:spPr>
          <a:xfrm>
            <a:off x="685800" y="2819400"/>
            <a:ext cx="3444875" cy="35718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a:solidFill>
                  <a:schemeClr val="dk2"/>
                </a:solidFill>
                <a:latin typeface="Arial"/>
                <a:ea typeface="Arial"/>
                <a:cs typeface="Arial"/>
                <a:sym typeface="Arial"/>
              </a:rPr>
              <a:t>Igbo Images</a:t>
            </a:r>
          </a:p>
        </p:txBody>
      </p:sp>
      <p:sp>
        <p:nvSpPr>
          <p:cNvPr id="220" name="Shape 220"/>
          <p:cNvSpPr txBox="1">
            <a:spLocks noGrp="1"/>
          </p:cNvSpPr>
          <p:nvPr>
            <p:ph type="body" idx="1"/>
          </p:nvPr>
        </p:nvSpPr>
        <p:spPr>
          <a:xfrm>
            <a:off x="228600" y="990600"/>
            <a:ext cx="3429000" cy="51355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3600" b="0" i="0" u="none">
                <a:solidFill>
                  <a:schemeClr val="dk1"/>
                </a:solidFill>
                <a:latin typeface="Arial"/>
                <a:ea typeface="Arial"/>
                <a:cs typeface="Arial"/>
                <a:sym typeface="Arial"/>
              </a:rPr>
              <a:t>  </a:t>
            </a:r>
            <a:r>
              <a:rPr lang="en-US" sz="3200" b="0" i="0" u="none">
                <a:solidFill>
                  <a:schemeClr val="dk1"/>
                </a:solidFill>
                <a:latin typeface="Arial"/>
                <a:ea typeface="Arial"/>
                <a:cs typeface="Arial"/>
                <a:sym typeface="Arial"/>
              </a:rPr>
              <a:t>Traditional </a:t>
            </a:r>
            <a:r>
              <a:rPr lang="en-US" sz="3200" b="0" i="1" u="none">
                <a:solidFill>
                  <a:schemeClr val="dk1"/>
                </a:solidFill>
                <a:latin typeface="Arial"/>
                <a:ea typeface="Arial"/>
                <a:cs typeface="Arial"/>
                <a:sym typeface="Arial"/>
              </a:rPr>
              <a:t>dibia</a:t>
            </a:r>
            <a:r>
              <a:rPr lang="en-US" sz="3200" b="0" i="0" u="none">
                <a:solidFill>
                  <a:schemeClr val="dk1"/>
                </a:solidFill>
                <a:latin typeface="Arial"/>
                <a:ea typeface="Arial"/>
                <a:cs typeface="Arial"/>
                <a:sym typeface="Arial"/>
              </a:rPr>
              <a:t>, a medicine man or healer.</a:t>
            </a:r>
          </a:p>
        </p:txBody>
      </p:sp>
      <p:pic>
        <p:nvPicPr>
          <p:cNvPr id="221" name="Shape 221"/>
          <p:cNvPicPr preferRelativeResize="0"/>
          <p:nvPr/>
        </p:nvPicPr>
        <p:blipFill rotWithShape="1">
          <a:blip r:embed="rId3">
            <a:alphaModFix/>
          </a:blip>
          <a:srcRect/>
          <a:stretch/>
        </p:blipFill>
        <p:spPr>
          <a:xfrm>
            <a:off x="3962400" y="1219200"/>
            <a:ext cx="5029199" cy="4924424"/>
          </a:xfrm>
          <a:prstGeom prst="rect">
            <a:avLst/>
          </a:prstGeom>
          <a:noFill/>
          <a:ln>
            <a:noFill/>
          </a:ln>
        </p:spPr>
      </p:pic>
      <p:pic>
        <p:nvPicPr>
          <p:cNvPr id="222" name="Shape 222"/>
          <p:cNvPicPr preferRelativeResize="0"/>
          <p:nvPr/>
        </p:nvPicPr>
        <p:blipFill rotWithShape="1">
          <a:blip r:embed="rId4">
            <a:alphaModFix/>
          </a:blip>
          <a:srcRect/>
          <a:stretch/>
        </p:blipFill>
        <p:spPr>
          <a:xfrm>
            <a:off x="457200" y="2971800"/>
            <a:ext cx="3305174" cy="31416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28600"/>
            <a:ext cx="8229600" cy="1143000"/>
          </a:xfrm>
          <a:prstGeom prst="rect">
            <a:avLst/>
          </a:prstGeom>
          <a:solidFill>
            <a:srgbClr val="FFFF99"/>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Chinua Achebe</a:t>
            </a:r>
            <a:br>
              <a:rPr lang="en-US" sz="4000" b="0" i="0" u="none" strike="noStrike" cap="none">
                <a:solidFill>
                  <a:schemeClr val="dk2"/>
                </a:solidFill>
                <a:latin typeface="Arial"/>
                <a:ea typeface="Arial"/>
                <a:cs typeface="Arial"/>
                <a:sym typeface="Arial"/>
              </a:rPr>
            </a:br>
            <a:r>
              <a:rPr lang="en-US" sz="4000" b="0" i="0" u="none" strike="noStrike" cap="none">
                <a:solidFill>
                  <a:schemeClr val="dk2"/>
                </a:solidFill>
                <a:latin typeface="Arial"/>
                <a:ea typeface="Arial"/>
                <a:cs typeface="Arial"/>
                <a:sym typeface="Arial"/>
              </a:rPr>
              <a:t>(Shin’wa Ach-ab-ba)</a:t>
            </a:r>
          </a:p>
        </p:txBody>
      </p:sp>
      <p:sp>
        <p:nvSpPr>
          <p:cNvPr id="99" name="Shape 99"/>
          <p:cNvSpPr txBox="1">
            <a:spLocks noGrp="1"/>
          </p:cNvSpPr>
          <p:nvPr>
            <p:ph type="body" idx="1"/>
          </p:nvPr>
        </p:nvSpPr>
        <p:spPr>
          <a:xfrm>
            <a:off x="457200" y="1600200"/>
            <a:ext cx="4038599" cy="452596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3200">
              <a:solidFill>
                <a:schemeClr val="dk1"/>
              </a:solidFill>
              <a:latin typeface="Arial"/>
              <a:ea typeface="Arial"/>
              <a:cs typeface="Arial"/>
              <a:sym typeface="Arial"/>
            </a:endParaRPr>
          </a:p>
        </p:txBody>
      </p:sp>
      <p:pic>
        <p:nvPicPr>
          <p:cNvPr id="100" name="Shape 100"/>
          <p:cNvPicPr preferRelativeResize="0">
            <a:picLocks noGrp="1"/>
          </p:cNvPicPr>
          <p:nvPr>
            <p:ph type="body" idx="2"/>
          </p:nvPr>
        </p:nvPicPr>
        <p:blipFill rotWithShape="1">
          <a:blip r:embed="rId3">
            <a:alphaModFix/>
          </a:blip>
          <a:srcRect/>
          <a:stretch/>
        </p:blipFill>
        <p:spPr>
          <a:xfrm>
            <a:off x="5181600" y="1447800"/>
            <a:ext cx="3809999" cy="5410200"/>
          </a:xfrm>
          <a:prstGeom prst="rect">
            <a:avLst/>
          </a:prstGeom>
          <a:noFill/>
          <a:ln>
            <a:noFill/>
          </a:ln>
        </p:spPr>
      </p:pic>
      <p:sp>
        <p:nvSpPr>
          <p:cNvPr id="101" name="Shape 101"/>
          <p:cNvSpPr txBox="1"/>
          <p:nvPr/>
        </p:nvSpPr>
        <p:spPr>
          <a:xfrm>
            <a:off x="457200" y="1600200"/>
            <a:ext cx="4114800" cy="4703762"/>
          </a:xfrm>
          <a:prstGeom prst="rect">
            <a:avLst/>
          </a:prstGeom>
          <a:solidFill>
            <a:srgbClr val="FFFF9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 Born 1930 in Nigeria</a:t>
            </a:r>
          </a:p>
          <a:p>
            <a:pPr marL="0" marR="0" lvl="0" indent="0" algn="l" rtl="0">
              <a:lnSpc>
                <a:spcPct val="100000"/>
              </a:lnSpc>
              <a:spcBef>
                <a:spcPts val="120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  Writes about the     breakdown of traditional African Culture in the face of European Colonization in the 1800s.</a:t>
            </a:r>
          </a:p>
          <a:p>
            <a:pPr marL="0" marR="0" lvl="0" indent="0" algn="l" rtl="0">
              <a:lnSpc>
                <a:spcPct val="100000"/>
              </a:lnSpc>
              <a:spcBef>
                <a:spcPts val="120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 Sought to educate his fellow Nigerians about their culture and traditions.</a:t>
            </a:r>
          </a:p>
          <a:p>
            <a:pPr marL="0" marR="0" lvl="0" indent="0" algn="l" rtl="0">
              <a:lnSpc>
                <a:spcPct val="100000"/>
              </a:lnSpc>
              <a:spcBef>
                <a:spcPts val="120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74637"/>
            <a:ext cx="8229600" cy="1143000"/>
          </a:xfrm>
          <a:prstGeom prst="rect">
            <a:avLst/>
          </a:prstGeom>
          <a:solidFill>
            <a:srgbClr val="FFFF99"/>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a:solidFill>
                  <a:schemeClr val="dk2"/>
                </a:solidFill>
                <a:latin typeface="Arial"/>
                <a:ea typeface="Arial"/>
                <a:cs typeface="Arial"/>
                <a:sym typeface="Arial"/>
              </a:rPr>
              <a:t>Author’s Purpose</a:t>
            </a:r>
          </a:p>
        </p:txBody>
      </p:sp>
      <p:sp>
        <p:nvSpPr>
          <p:cNvPr id="107" name="Shape 107"/>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3200">
              <a:solidFill>
                <a:schemeClr val="dk1"/>
              </a:solidFill>
              <a:latin typeface="Arial"/>
              <a:ea typeface="Arial"/>
              <a:cs typeface="Arial"/>
              <a:sym typeface="Arial"/>
            </a:endParaRPr>
          </a:p>
        </p:txBody>
      </p:sp>
      <p:sp>
        <p:nvSpPr>
          <p:cNvPr id="108" name="Shape 108"/>
          <p:cNvSpPr txBox="1"/>
          <p:nvPr/>
        </p:nvSpPr>
        <p:spPr>
          <a:xfrm>
            <a:off x="457200" y="1600200"/>
            <a:ext cx="8153399" cy="4745036"/>
          </a:xfrm>
          <a:prstGeom prst="rect">
            <a:avLst/>
          </a:prstGeom>
          <a:solidFill>
            <a:srgbClr val="FFFF9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1000" b="0" i="0" u="none">
              <a:solidFill>
                <a:schemeClr val="dk1"/>
              </a:solidFill>
              <a:latin typeface="Arial"/>
              <a:ea typeface="Arial"/>
              <a:cs typeface="Arial"/>
              <a:sym typeface="Arial"/>
            </a:endParaRPr>
          </a:p>
          <a:p>
            <a:pPr marL="0" marR="0" lvl="0" indent="0" algn="l" rtl="0">
              <a:lnSpc>
                <a:spcPct val="100000"/>
              </a:lnSpc>
              <a:spcBef>
                <a:spcPts val="1400"/>
              </a:spcBef>
              <a:spcAft>
                <a:spcPts val="0"/>
              </a:spcAft>
              <a:buClr>
                <a:schemeClr val="dk1"/>
              </a:buClr>
              <a:buSzPct val="25000"/>
              <a:buFont typeface="Arial"/>
              <a:buNone/>
            </a:pPr>
            <a:r>
              <a:rPr lang="en-US" sz="2800" b="0" i="0" u="none">
                <a:solidFill>
                  <a:schemeClr val="dk1"/>
                </a:solidFill>
                <a:latin typeface="Arial"/>
                <a:ea typeface="Arial"/>
                <a:cs typeface="Arial"/>
                <a:sym typeface="Arial"/>
              </a:rPr>
              <a:t>His first novel, </a:t>
            </a:r>
            <a:r>
              <a:rPr lang="en-US" sz="2800" b="0" i="1" u="none">
                <a:solidFill>
                  <a:schemeClr val="dk1"/>
                </a:solidFill>
                <a:latin typeface="Arial"/>
                <a:ea typeface="Arial"/>
                <a:cs typeface="Arial"/>
                <a:sym typeface="Arial"/>
              </a:rPr>
              <a:t>Things Fall Apart</a:t>
            </a:r>
            <a:r>
              <a:rPr lang="en-US" sz="2800" b="0" i="0" u="none">
                <a:solidFill>
                  <a:schemeClr val="dk1"/>
                </a:solidFill>
                <a:latin typeface="Arial"/>
                <a:ea typeface="Arial"/>
                <a:cs typeface="Arial"/>
                <a:sym typeface="Arial"/>
              </a:rPr>
              <a:t>, depicts the confrontation between the Igbo people of Southeast Nigeria and the British who came to colonize them.</a:t>
            </a:r>
          </a:p>
          <a:p>
            <a:pPr marL="0" marR="0" lvl="0" indent="0" algn="l" rtl="0">
              <a:lnSpc>
                <a:spcPct val="100000"/>
              </a:lnSpc>
              <a:spcBef>
                <a:spcPts val="500"/>
              </a:spcBef>
              <a:spcAft>
                <a:spcPts val="0"/>
              </a:spcAft>
              <a:buClr>
                <a:schemeClr val="dk1"/>
              </a:buClr>
              <a:buFont typeface="Arial"/>
              <a:buNone/>
            </a:pPr>
            <a:endParaRPr sz="1000" b="0" i="0" u="none">
              <a:solidFill>
                <a:schemeClr val="dk1"/>
              </a:solidFill>
              <a:latin typeface="Arial"/>
              <a:ea typeface="Arial"/>
              <a:cs typeface="Arial"/>
              <a:sym typeface="Arial"/>
            </a:endParaRPr>
          </a:p>
          <a:p>
            <a:pPr marL="0" marR="0" lvl="0" indent="0" algn="l" rtl="0">
              <a:lnSpc>
                <a:spcPct val="100000"/>
              </a:lnSpc>
              <a:spcBef>
                <a:spcPts val="1400"/>
              </a:spcBef>
              <a:spcAft>
                <a:spcPts val="0"/>
              </a:spcAft>
              <a:buClr>
                <a:schemeClr val="dk1"/>
              </a:buClr>
              <a:buSzPct val="25000"/>
              <a:buFont typeface="Arial"/>
              <a:buNone/>
            </a:pPr>
            <a:r>
              <a:rPr lang="en-US" sz="2800" b="0" i="0" u="none">
                <a:solidFill>
                  <a:schemeClr val="dk1"/>
                </a:solidFill>
                <a:latin typeface="Arial"/>
                <a:ea typeface="Arial"/>
                <a:cs typeface="Arial"/>
                <a:sym typeface="Arial"/>
              </a:rPr>
              <a:t>“Achebe tells the story from an African point of view, showing that the Igbo were not "savages” needing to be civilized, as the European conquerors believed, but intelligent human beings with a stable, ordered society and rich tradition.”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4400" b="0" i="0" u="none" strike="noStrike" cap="none">
              <a:solidFill>
                <a:schemeClr val="dk2"/>
              </a:solidFill>
              <a:latin typeface="Arial"/>
              <a:ea typeface="Arial"/>
              <a:cs typeface="Arial"/>
              <a:sym typeface="Arial"/>
            </a:endParaRPr>
          </a:p>
        </p:txBody>
      </p:sp>
      <p:sp>
        <p:nvSpPr>
          <p:cNvPr id="114" name="Shape 114"/>
          <p:cNvSpPr txBox="1">
            <a:spLocks noGrp="1"/>
          </p:cNvSpPr>
          <p:nvPr>
            <p:ph type="body" idx="1"/>
          </p:nvPr>
        </p:nvSpPr>
        <p:spPr>
          <a:xfrm>
            <a:off x="685800" y="1828800"/>
            <a:ext cx="8229600" cy="4525961"/>
          </a:xfrm>
          <a:prstGeom prst="rect">
            <a:avLst/>
          </a:prstGeom>
          <a:solidFill>
            <a:srgbClr val="FFFF99"/>
          </a:solid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2800" b="0" i="0" u="none">
                <a:solidFill>
                  <a:schemeClr val="dk1"/>
                </a:solidFill>
                <a:latin typeface="Arial"/>
                <a:ea typeface="Arial"/>
                <a:cs typeface="Arial"/>
                <a:sym typeface="Arial"/>
              </a:rPr>
              <a:t>Achebe was raised as a devout Christian.</a:t>
            </a:r>
          </a:p>
          <a:p>
            <a:pPr marL="342900" marR="0" lvl="0" indent="-342900" algn="l" rtl="0">
              <a:lnSpc>
                <a:spcPct val="90000"/>
              </a:lnSpc>
              <a:spcBef>
                <a:spcPts val="200"/>
              </a:spcBef>
              <a:spcAft>
                <a:spcPts val="0"/>
              </a:spcAft>
              <a:buClr>
                <a:schemeClr val="dk1"/>
              </a:buClr>
              <a:buSzPct val="25000"/>
              <a:buFont typeface="Arial"/>
              <a:buNone/>
            </a:pPr>
            <a:endParaRPr sz="1000" b="0" i="0" u="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chemeClr val="dk1"/>
              </a:buClr>
              <a:buSzPct val="100000"/>
              <a:buFont typeface="Arial"/>
              <a:buChar char="•"/>
            </a:pPr>
            <a:r>
              <a:rPr lang="en-US" sz="2800" b="0" i="0" u="none">
                <a:solidFill>
                  <a:schemeClr val="dk1"/>
                </a:solidFill>
                <a:latin typeface="Arial"/>
                <a:ea typeface="Arial"/>
                <a:cs typeface="Arial"/>
                <a:sym typeface="Arial"/>
              </a:rPr>
              <a:t>His father was a teacher in a missionary school. </a:t>
            </a:r>
          </a:p>
          <a:p>
            <a:pPr marL="342900" marR="0" lvl="0" indent="-342900" algn="l" rtl="0">
              <a:lnSpc>
                <a:spcPct val="90000"/>
              </a:lnSpc>
              <a:spcBef>
                <a:spcPts val="200"/>
              </a:spcBef>
              <a:spcAft>
                <a:spcPts val="0"/>
              </a:spcAft>
              <a:buClr>
                <a:schemeClr val="dk1"/>
              </a:buClr>
              <a:buSzPct val="100000"/>
              <a:buFont typeface="Arial"/>
              <a:buNone/>
            </a:pPr>
            <a:endParaRPr sz="1000" b="0" i="0" u="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chemeClr val="dk1"/>
              </a:buClr>
              <a:buSzPct val="100000"/>
              <a:buFont typeface="Arial"/>
              <a:buChar char="•"/>
            </a:pPr>
            <a:r>
              <a:rPr lang="en-US" sz="2800" b="0" i="0" u="none">
                <a:solidFill>
                  <a:schemeClr val="dk1"/>
                </a:solidFill>
                <a:latin typeface="Arial"/>
                <a:ea typeface="Arial"/>
                <a:cs typeface="Arial"/>
                <a:sym typeface="Arial"/>
              </a:rPr>
              <a:t> Achebe recalls that his family called themselves “the people of the church” and thought of non-Christians – including Achebe’s uncle, who still practiced traditional religion – as “heathen” or “the people of nothing.”</a:t>
            </a:r>
          </a:p>
          <a:p>
            <a:pPr marL="342900" marR="0" lvl="0" indent="-342900" algn="l" rtl="0">
              <a:lnSpc>
                <a:spcPct val="90000"/>
              </a:lnSpc>
              <a:spcBef>
                <a:spcPts val="200"/>
              </a:spcBef>
              <a:spcAft>
                <a:spcPts val="0"/>
              </a:spcAft>
              <a:buClr>
                <a:schemeClr val="dk1"/>
              </a:buClr>
              <a:buSzPct val="100000"/>
              <a:buFont typeface="Arial"/>
              <a:buNone/>
            </a:pPr>
            <a:endParaRPr sz="1000" b="0" i="0" u="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chemeClr val="dk1"/>
              </a:buClr>
              <a:buSzPct val="100000"/>
              <a:buFont typeface="Arial"/>
              <a:buChar char="•"/>
            </a:pPr>
            <a:r>
              <a:rPr lang="en-US" sz="2800" b="0" i="0" u="none">
                <a:solidFill>
                  <a:schemeClr val="dk1"/>
                </a:solidFill>
                <a:latin typeface="Arial"/>
                <a:ea typeface="Arial"/>
                <a:cs typeface="Arial"/>
                <a:sym typeface="Arial"/>
              </a:rPr>
              <a:t>Achebe later rejected this thought, along with his European name “Albert.”</a:t>
            </a:r>
          </a:p>
        </p:txBody>
      </p:sp>
      <p:sp>
        <p:nvSpPr>
          <p:cNvPr id="115" name="Shape 115"/>
          <p:cNvSpPr txBox="1"/>
          <p:nvPr/>
        </p:nvSpPr>
        <p:spPr>
          <a:xfrm>
            <a:off x="609600" y="427037"/>
            <a:ext cx="8229600" cy="1143000"/>
          </a:xfrm>
          <a:prstGeom prst="rect">
            <a:avLst/>
          </a:prstGeom>
          <a:solidFill>
            <a:srgbClr val="FFFF99"/>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400" b="0" i="0" u="none">
                <a:solidFill>
                  <a:schemeClr val="dk2"/>
                </a:solidFill>
                <a:latin typeface="Arial"/>
                <a:ea typeface="Arial"/>
                <a:cs typeface="Arial"/>
                <a:sym typeface="Arial"/>
              </a:rPr>
              <a:t>Author’s Background</a:t>
            </a:r>
          </a:p>
        </p:txBody>
      </p:sp>
      <p:pic>
        <p:nvPicPr>
          <p:cNvPr id="116" name="Shape 116"/>
          <p:cNvPicPr preferRelativeResize="0"/>
          <p:nvPr/>
        </p:nvPicPr>
        <p:blipFill rotWithShape="1">
          <a:blip r:embed="rId3">
            <a:alphaModFix/>
          </a:blip>
          <a:srcRect/>
          <a:stretch/>
        </p:blipFill>
        <p:spPr>
          <a:xfrm>
            <a:off x="6324600" y="0"/>
            <a:ext cx="2286000" cy="16684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74637"/>
            <a:ext cx="8229600" cy="1143000"/>
          </a:xfrm>
          <a:prstGeom prst="rect">
            <a:avLst/>
          </a:prstGeom>
          <a:solidFill>
            <a:srgbClr val="FFFF99"/>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a:solidFill>
                  <a:schemeClr val="dk2"/>
                </a:solidFill>
                <a:latin typeface="Arial"/>
                <a:ea typeface="Arial"/>
                <a:cs typeface="Arial"/>
                <a:sym typeface="Arial"/>
              </a:rPr>
              <a:t>Author’s Work</a:t>
            </a:r>
          </a:p>
        </p:txBody>
      </p:sp>
      <p:sp>
        <p:nvSpPr>
          <p:cNvPr id="122" name="Shape 122"/>
          <p:cNvSpPr txBox="1">
            <a:spLocks noGrp="1"/>
          </p:cNvSpPr>
          <p:nvPr>
            <p:ph type="body" idx="1"/>
          </p:nvPr>
        </p:nvSpPr>
        <p:spPr>
          <a:xfrm>
            <a:off x="457200" y="1600200"/>
            <a:ext cx="8229600" cy="5029199"/>
          </a:xfrm>
          <a:prstGeom prst="rect">
            <a:avLst/>
          </a:prstGeom>
          <a:solidFill>
            <a:srgbClr val="FFFF99"/>
          </a:solid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2800" b="0" i="0" u="none">
                <a:solidFill>
                  <a:schemeClr val="dk1"/>
                </a:solidFill>
                <a:latin typeface="Arial"/>
                <a:ea typeface="Arial"/>
                <a:cs typeface="Arial"/>
                <a:sym typeface="Arial"/>
              </a:rPr>
              <a:t>Achebe left during the Nigerian Civil War of Independence (1967) to travel Europe and America to educate people about the cause.</a:t>
            </a:r>
          </a:p>
          <a:p>
            <a:pPr marL="342900" marR="0" lvl="0" indent="-342900" algn="l" rtl="0">
              <a:lnSpc>
                <a:spcPct val="90000"/>
              </a:lnSpc>
              <a:spcBef>
                <a:spcPts val="560"/>
              </a:spcBef>
              <a:spcAft>
                <a:spcPts val="0"/>
              </a:spcAft>
              <a:buClr>
                <a:schemeClr val="dk1"/>
              </a:buClr>
              <a:buSzPct val="25000"/>
              <a:buFont typeface="Arial"/>
              <a:buNone/>
            </a:pPr>
            <a:endParaRPr sz="2800" b="0" i="0" u="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chemeClr val="dk1"/>
              </a:buClr>
              <a:buSzPct val="100000"/>
              <a:buFont typeface="Arial"/>
              <a:buChar char="•"/>
            </a:pPr>
            <a:r>
              <a:rPr lang="en-US" sz="2800" b="0" i="0" u="none">
                <a:solidFill>
                  <a:schemeClr val="dk1"/>
                </a:solidFill>
                <a:latin typeface="Arial"/>
                <a:ea typeface="Arial"/>
                <a:cs typeface="Arial"/>
                <a:sym typeface="Arial"/>
              </a:rPr>
              <a:t>In 1990, a car accident in Nigeria leaves Achebe paralyzed.  He accepts a position to teach college in New York state.</a:t>
            </a:r>
          </a:p>
          <a:p>
            <a:pPr marL="342900" marR="0" lvl="0" indent="-342900" algn="l" rtl="0">
              <a:lnSpc>
                <a:spcPct val="90000"/>
              </a:lnSpc>
              <a:spcBef>
                <a:spcPts val="560"/>
              </a:spcBef>
              <a:spcAft>
                <a:spcPts val="0"/>
              </a:spcAft>
              <a:buClr>
                <a:schemeClr val="dk1"/>
              </a:buClr>
              <a:buSzPct val="25000"/>
              <a:buFont typeface="Arial"/>
              <a:buNone/>
            </a:pPr>
            <a:endParaRPr sz="2800" b="0" i="0" u="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chemeClr val="dk1"/>
              </a:buClr>
              <a:buSzPct val="100000"/>
              <a:buFont typeface="Arial"/>
              <a:buChar char="•"/>
            </a:pPr>
            <a:r>
              <a:rPr lang="en-US" sz="2800" b="0" i="0" u="none">
                <a:solidFill>
                  <a:schemeClr val="dk1"/>
                </a:solidFill>
                <a:latin typeface="Arial"/>
                <a:ea typeface="Arial"/>
                <a:cs typeface="Arial"/>
                <a:sym typeface="Arial"/>
              </a:rPr>
              <a:t>He extends his stay in the U.S., due to the military coups in Nigeria in 1993 and recent corruption in the government.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a:solidFill>
            <a:srgbClr val="FFFF99"/>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a:solidFill>
                  <a:schemeClr val="dk2"/>
                </a:solidFill>
                <a:latin typeface="Arial"/>
                <a:ea typeface="Arial"/>
                <a:cs typeface="Arial"/>
                <a:sym typeface="Arial"/>
              </a:rPr>
              <a:t>Achebe’s Style</a:t>
            </a:r>
          </a:p>
        </p:txBody>
      </p:sp>
      <p:sp>
        <p:nvSpPr>
          <p:cNvPr id="128" name="Shape 128"/>
          <p:cNvSpPr txBox="1">
            <a:spLocks noGrp="1"/>
          </p:cNvSpPr>
          <p:nvPr>
            <p:ph type="body" idx="1"/>
          </p:nvPr>
        </p:nvSpPr>
        <p:spPr>
          <a:xfrm>
            <a:off x="457200" y="1600200"/>
            <a:ext cx="4038599" cy="452596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3200">
              <a:solidFill>
                <a:schemeClr val="dk1"/>
              </a:solidFill>
              <a:latin typeface="Arial"/>
              <a:ea typeface="Arial"/>
              <a:cs typeface="Arial"/>
              <a:sym typeface="Arial"/>
            </a:endParaRPr>
          </a:p>
        </p:txBody>
      </p:sp>
      <p:pic>
        <p:nvPicPr>
          <p:cNvPr id="129" name="Shape 129"/>
          <p:cNvPicPr preferRelativeResize="0">
            <a:picLocks noGrp="1"/>
          </p:cNvPicPr>
          <p:nvPr>
            <p:ph type="body" idx="2"/>
          </p:nvPr>
        </p:nvPicPr>
        <p:blipFill rotWithShape="1">
          <a:blip r:embed="rId3">
            <a:alphaModFix/>
          </a:blip>
          <a:srcRect/>
          <a:stretch/>
        </p:blipFill>
        <p:spPr>
          <a:xfrm>
            <a:off x="4800600" y="1524000"/>
            <a:ext cx="2666999" cy="2530475"/>
          </a:xfrm>
          <a:prstGeom prst="rect">
            <a:avLst/>
          </a:prstGeom>
          <a:noFill/>
          <a:ln>
            <a:noFill/>
          </a:ln>
        </p:spPr>
      </p:pic>
      <p:sp>
        <p:nvSpPr>
          <p:cNvPr id="130" name="Shape 130"/>
          <p:cNvSpPr txBox="1">
            <a:spLocks noGrp="1"/>
          </p:cNvSpPr>
          <p:nvPr>
            <p:ph type="body" idx="3"/>
          </p:nvPr>
        </p:nvSpPr>
        <p:spPr>
          <a:xfrm>
            <a:off x="4800600" y="4191000"/>
            <a:ext cx="4038599" cy="2187574"/>
          </a:xfrm>
          <a:prstGeom prst="rect">
            <a:avLst/>
          </a:prstGeom>
          <a:solidFill>
            <a:srgbClr val="FFFF99"/>
          </a:solid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400" b="0" i="0" u="none">
                <a:solidFill>
                  <a:schemeClr val="dk1"/>
                </a:solidFill>
                <a:latin typeface="Arial"/>
                <a:ea typeface="Arial"/>
                <a:cs typeface="Arial"/>
                <a:sym typeface="Arial"/>
              </a:rPr>
              <a:t>Achebe is a </a:t>
            </a:r>
            <a:r>
              <a:rPr lang="en-US" sz="2400" b="0" i="1" u="none">
                <a:solidFill>
                  <a:schemeClr val="dk1"/>
                </a:solidFill>
                <a:latin typeface="Arial"/>
                <a:ea typeface="Arial"/>
                <a:cs typeface="Arial"/>
                <a:sym typeface="Arial"/>
              </a:rPr>
              <a:t>“social novelist.”  </a:t>
            </a:r>
            <a:r>
              <a:rPr lang="en-US" sz="2400" b="0" i="0" u="none">
                <a:solidFill>
                  <a:schemeClr val="dk1"/>
                </a:solidFill>
                <a:latin typeface="Arial"/>
                <a:ea typeface="Arial"/>
                <a:cs typeface="Arial"/>
                <a:sym typeface="Arial"/>
              </a:rPr>
              <a:t>He believes in the power of literature to create social change.</a:t>
            </a:r>
          </a:p>
          <a:p>
            <a:pPr marL="342900" marR="0" lvl="0" indent="-342900" algn="l" rtl="0">
              <a:spcBef>
                <a:spcPts val="480"/>
              </a:spcBef>
              <a:spcAft>
                <a:spcPts val="0"/>
              </a:spcAft>
              <a:buClr>
                <a:schemeClr val="dk1"/>
              </a:buClr>
              <a:buSzPct val="100000"/>
              <a:buFont typeface="Arial"/>
              <a:buNone/>
            </a:pPr>
            <a:endParaRPr sz="2400" b="0" i="1" u="none">
              <a:solidFill>
                <a:schemeClr val="dk1"/>
              </a:solidFill>
              <a:latin typeface="Arial"/>
              <a:ea typeface="Arial"/>
              <a:cs typeface="Arial"/>
              <a:sym typeface="Arial"/>
            </a:endParaRPr>
          </a:p>
        </p:txBody>
      </p:sp>
      <p:sp>
        <p:nvSpPr>
          <p:cNvPr id="131" name="Shape 131"/>
          <p:cNvSpPr txBox="1"/>
          <p:nvPr/>
        </p:nvSpPr>
        <p:spPr>
          <a:xfrm>
            <a:off x="457200" y="1600200"/>
            <a:ext cx="4038599" cy="4875212"/>
          </a:xfrm>
          <a:prstGeom prst="rect">
            <a:avLst/>
          </a:prstGeom>
          <a:solidFill>
            <a:srgbClr val="FFFF99"/>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400" b="0" i="0" u="none">
                <a:solidFill>
                  <a:schemeClr val="dk1"/>
                </a:solidFill>
                <a:latin typeface="Arial"/>
                <a:ea typeface="Arial"/>
                <a:cs typeface="Arial"/>
                <a:sym typeface="Arial"/>
              </a:rPr>
              <a:t>Achebe blends a formal European style of writing (the novel) with African story-telling</a:t>
            </a:r>
          </a:p>
          <a:p>
            <a:pPr marL="0" marR="0" lvl="0" indent="0" algn="l" rtl="0">
              <a:lnSpc>
                <a:spcPct val="100000"/>
              </a:lnSpc>
              <a:spcBef>
                <a:spcPts val="1200"/>
              </a:spcBef>
              <a:spcAft>
                <a:spcPts val="0"/>
              </a:spcAft>
              <a:buClr>
                <a:schemeClr val="dk1"/>
              </a:buClr>
              <a:buSzPct val="25000"/>
              <a:buFont typeface="Arial"/>
              <a:buNone/>
            </a:pPr>
            <a:r>
              <a:rPr lang="en-US" sz="2400" b="0" i="0" u="none">
                <a:solidFill>
                  <a:schemeClr val="dk1"/>
                </a:solidFill>
                <a:latin typeface="Arial"/>
                <a:ea typeface="Arial"/>
                <a:cs typeface="Arial"/>
                <a:sym typeface="Arial"/>
              </a:rPr>
              <a:t>He influenced other African writers and  pioneered a new literary style using </a:t>
            </a:r>
          </a:p>
          <a:p>
            <a:pPr marL="0" marR="0" lvl="0" indent="0" algn="l" rtl="0">
              <a:lnSpc>
                <a:spcPct val="100000"/>
              </a:lnSpc>
              <a:spcBef>
                <a:spcPts val="1200"/>
              </a:spcBef>
              <a:spcAft>
                <a:spcPts val="0"/>
              </a:spcAft>
              <a:buClr>
                <a:schemeClr val="dk1"/>
              </a:buClr>
              <a:buSzPct val="100000"/>
              <a:buFont typeface="Arial"/>
              <a:buChar char="-"/>
            </a:pPr>
            <a:r>
              <a:rPr lang="en-US" sz="2400" b="0" i="0" u="none">
                <a:solidFill>
                  <a:schemeClr val="dk1"/>
                </a:solidFill>
                <a:latin typeface="Arial"/>
                <a:ea typeface="Arial"/>
                <a:cs typeface="Arial"/>
                <a:sym typeface="Arial"/>
              </a:rPr>
              <a:t>Traditional idioms</a:t>
            </a:r>
          </a:p>
          <a:p>
            <a:pPr marL="0" marR="0" lvl="0" indent="0" algn="l" rtl="0">
              <a:lnSpc>
                <a:spcPct val="100000"/>
              </a:lnSpc>
              <a:spcBef>
                <a:spcPts val="1200"/>
              </a:spcBef>
              <a:spcAft>
                <a:spcPts val="0"/>
              </a:spcAft>
              <a:buClr>
                <a:schemeClr val="dk1"/>
              </a:buClr>
              <a:buSzPct val="100000"/>
              <a:buFont typeface="Arial"/>
              <a:buChar char="-"/>
            </a:pPr>
            <a:r>
              <a:rPr lang="en-US" sz="2400" b="0" i="0" u="none">
                <a:solidFill>
                  <a:schemeClr val="dk1"/>
                </a:solidFill>
                <a:latin typeface="Arial"/>
                <a:ea typeface="Arial"/>
                <a:cs typeface="Arial"/>
                <a:sym typeface="Arial"/>
              </a:rPr>
              <a:t>Folk tales</a:t>
            </a:r>
          </a:p>
          <a:p>
            <a:pPr marL="0" marR="0" lvl="0" indent="0" algn="l" rtl="0">
              <a:lnSpc>
                <a:spcPct val="100000"/>
              </a:lnSpc>
              <a:spcBef>
                <a:spcPts val="1200"/>
              </a:spcBef>
              <a:spcAft>
                <a:spcPts val="0"/>
              </a:spcAft>
              <a:buClr>
                <a:schemeClr val="dk1"/>
              </a:buClr>
              <a:buSzPct val="100000"/>
              <a:buFont typeface="Arial"/>
              <a:buChar char="-"/>
            </a:pPr>
            <a:r>
              <a:rPr lang="en-US" sz="2400" b="0" i="0" u="none">
                <a:solidFill>
                  <a:schemeClr val="dk1"/>
                </a:solidFill>
                <a:latin typeface="Arial"/>
                <a:ea typeface="Arial"/>
                <a:cs typeface="Arial"/>
                <a:sym typeface="Arial"/>
              </a:rPr>
              <a:t>Proverbs</a:t>
            </a:r>
          </a:p>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32" name="Shape 132"/>
          <p:cNvSpPr txBox="1"/>
          <p:nvPr/>
        </p:nvSpPr>
        <p:spPr>
          <a:xfrm>
            <a:off x="4800600" y="4191000"/>
            <a:ext cx="4038599" cy="392112"/>
          </a:xfrm>
          <a:prstGeom prst="rect">
            <a:avLst/>
          </a:prstGeom>
          <a:noFill/>
          <a:ln w="254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33" name="Shape 133"/>
          <p:cNvPicPr preferRelativeResize="0"/>
          <p:nvPr/>
        </p:nvPicPr>
        <p:blipFill rotWithShape="1">
          <a:blip r:embed="rId4">
            <a:alphaModFix/>
          </a:blip>
          <a:srcRect/>
          <a:stretch/>
        </p:blipFill>
        <p:spPr>
          <a:xfrm>
            <a:off x="7696200" y="1905000"/>
            <a:ext cx="1190624" cy="9905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8100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a:solidFill>
                  <a:schemeClr val="dk2"/>
                </a:solidFill>
                <a:latin typeface="Arial"/>
                <a:ea typeface="Arial"/>
                <a:cs typeface="Arial"/>
                <a:sym typeface="Arial"/>
              </a:rPr>
              <a:t>Background on Nigeria</a:t>
            </a:r>
          </a:p>
        </p:txBody>
      </p:sp>
      <p:sp>
        <p:nvSpPr>
          <p:cNvPr id="139" name="Shape 139"/>
          <p:cNvSpPr txBox="1">
            <a:spLocks noGrp="1"/>
          </p:cNvSpPr>
          <p:nvPr>
            <p:ph type="body" idx="1"/>
          </p:nvPr>
        </p:nvSpPr>
        <p:spPr>
          <a:xfrm>
            <a:off x="457200" y="1219200"/>
            <a:ext cx="4800600" cy="5410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endParaRPr sz="3200" b="1" i="0" u="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ct val="100000"/>
              <a:buFont typeface="Arial"/>
              <a:buChar char="•"/>
            </a:pPr>
            <a:r>
              <a:rPr lang="en-US" sz="2400" b="1" i="0" u="none">
                <a:solidFill>
                  <a:schemeClr val="dk1"/>
                </a:solidFill>
                <a:latin typeface="Arial"/>
                <a:ea typeface="Arial"/>
                <a:cs typeface="Arial"/>
                <a:sym typeface="Arial"/>
              </a:rPr>
              <a:t>History dates to Nok culture of 400 B.C.</a:t>
            </a:r>
          </a:p>
          <a:p>
            <a:pPr marL="342900" marR="0" lvl="0" indent="-342900" algn="l" rtl="0">
              <a:lnSpc>
                <a:spcPct val="100000"/>
              </a:lnSpc>
              <a:spcBef>
                <a:spcPts val="480"/>
              </a:spcBef>
              <a:spcAft>
                <a:spcPts val="0"/>
              </a:spcAft>
              <a:buClr>
                <a:schemeClr val="dk1"/>
              </a:buClr>
              <a:buSzPct val="25000"/>
              <a:buFont typeface="Arial"/>
              <a:buNone/>
            </a:pPr>
            <a:endParaRPr sz="2400" b="1" i="0" u="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ct val="100000"/>
              <a:buFont typeface="Arial"/>
              <a:buChar char="•"/>
            </a:pPr>
            <a:r>
              <a:rPr lang="en-US" sz="2400" b="1" i="0" u="none">
                <a:solidFill>
                  <a:schemeClr val="dk1"/>
                </a:solidFill>
                <a:latin typeface="Arial"/>
                <a:ea typeface="Arial"/>
                <a:cs typeface="Arial"/>
                <a:sym typeface="Arial"/>
              </a:rPr>
              <a:t>The Niger River divides country into three major regions.  The country is as large as Texas, Louisiana and Mississippi combined.</a:t>
            </a:r>
          </a:p>
          <a:p>
            <a:pPr marL="342900" marR="0" lvl="0" indent="-342900" algn="l" rtl="0">
              <a:lnSpc>
                <a:spcPct val="100000"/>
              </a:lnSpc>
              <a:spcBef>
                <a:spcPts val="480"/>
              </a:spcBef>
              <a:spcAft>
                <a:spcPts val="0"/>
              </a:spcAft>
              <a:buClr>
                <a:schemeClr val="dk1"/>
              </a:buClr>
              <a:buSzPct val="25000"/>
              <a:buFont typeface="Arial"/>
              <a:buNone/>
            </a:pPr>
            <a:endParaRPr sz="2400" b="1" i="0" u="none">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ct val="100000"/>
              <a:buFont typeface="Arial"/>
              <a:buNone/>
            </a:pPr>
            <a:endParaRPr sz="2400" b="1" i="0" u="none">
              <a:solidFill>
                <a:schemeClr val="dk1"/>
              </a:solidFill>
              <a:latin typeface="Arial"/>
              <a:ea typeface="Arial"/>
              <a:cs typeface="Arial"/>
              <a:sym typeface="Arial"/>
            </a:endParaRPr>
          </a:p>
        </p:txBody>
      </p:sp>
      <p:pic>
        <p:nvPicPr>
          <p:cNvPr id="140" name="Shape 140"/>
          <p:cNvPicPr preferRelativeResize="0"/>
          <p:nvPr/>
        </p:nvPicPr>
        <p:blipFill rotWithShape="1">
          <a:blip r:embed="rId3">
            <a:alphaModFix/>
          </a:blip>
          <a:srcRect/>
          <a:stretch/>
        </p:blipFill>
        <p:spPr>
          <a:xfrm>
            <a:off x="5715000" y="1371600"/>
            <a:ext cx="3133724" cy="4762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4"/>
        <p:cNvGrpSpPr/>
        <p:nvPr/>
      </p:nvGrpSpPr>
      <p:grpSpPr>
        <a:xfrm>
          <a:off x="0" y="0"/>
          <a:ext cx="0" cy="0"/>
          <a:chOff x="0" y="0"/>
          <a:chExt cx="0" cy="0"/>
        </a:xfrm>
      </p:grpSpPr>
      <p:pic>
        <p:nvPicPr>
          <p:cNvPr id="145" name="Shape 145"/>
          <p:cNvPicPr preferRelativeResize="0"/>
          <p:nvPr/>
        </p:nvPicPr>
        <p:blipFill rotWithShape="1">
          <a:blip r:embed="rId3">
            <a:alphaModFix/>
          </a:blip>
          <a:srcRect/>
          <a:stretch/>
        </p:blipFill>
        <p:spPr>
          <a:xfrm>
            <a:off x="228600" y="457200"/>
            <a:ext cx="3352799" cy="3113086"/>
          </a:xfrm>
          <a:prstGeom prst="rect">
            <a:avLst/>
          </a:prstGeom>
          <a:noFill/>
          <a:ln>
            <a:noFill/>
          </a:ln>
        </p:spPr>
      </p:pic>
      <p:pic>
        <p:nvPicPr>
          <p:cNvPr id="146" name="Shape 146"/>
          <p:cNvPicPr preferRelativeResize="0"/>
          <p:nvPr/>
        </p:nvPicPr>
        <p:blipFill rotWithShape="1">
          <a:blip r:embed="rId4">
            <a:alphaModFix/>
          </a:blip>
          <a:srcRect/>
          <a:stretch/>
        </p:blipFill>
        <p:spPr>
          <a:xfrm>
            <a:off x="2971800" y="1920875"/>
            <a:ext cx="6172199" cy="4937124"/>
          </a:xfrm>
          <a:prstGeom prst="rect">
            <a:avLst/>
          </a:prstGeom>
          <a:noFill/>
          <a:ln>
            <a:noFill/>
          </a:ln>
        </p:spPr>
      </p:pic>
      <p:sp>
        <p:nvSpPr>
          <p:cNvPr id="147" name="Shape 147"/>
          <p:cNvSpPr txBox="1"/>
          <p:nvPr/>
        </p:nvSpPr>
        <p:spPr>
          <a:xfrm>
            <a:off x="3810000" y="152400"/>
            <a:ext cx="4876799" cy="1160462"/>
          </a:xfrm>
          <a:prstGeom prst="rect">
            <a:avLst/>
          </a:prstGeom>
          <a:solidFill>
            <a:srgbClr val="FFFF9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a:solidFill>
                  <a:schemeClr val="dk1"/>
                </a:solidFill>
                <a:latin typeface="Arial"/>
                <a:ea typeface="Arial"/>
                <a:cs typeface="Arial"/>
                <a:sym typeface="Arial"/>
              </a:rPr>
              <a:t>Nigeria Maps</a:t>
            </a:r>
          </a:p>
          <a:p>
            <a:pPr marL="0" marR="0" lvl="0" indent="0" algn="l" rtl="0">
              <a:lnSpc>
                <a:spcPct val="100000"/>
              </a:lnSpc>
              <a:spcBef>
                <a:spcPts val="0"/>
              </a:spcBef>
              <a:spcAft>
                <a:spcPts val="0"/>
              </a:spcAft>
              <a:buNone/>
            </a:pPr>
            <a:endParaRPr sz="2800" b="0" i="0" u="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4400" b="0" i="0" u="none" strike="noStrike" cap="none">
              <a:solidFill>
                <a:schemeClr val="dk2"/>
              </a:solidFill>
              <a:latin typeface="Arial"/>
              <a:ea typeface="Arial"/>
              <a:cs typeface="Arial"/>
              <a:sym typeface="Arial"/>
            </a:endParaRPr>
          </a:p>
        </p:txBody>
      </p:sp>
      <p:sp>
        <p:nvSpPr>
          <p:cNvPr id="153" name="Shape 153"/>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3200">
              <a:solidFill>
                <a:schemeClr val="dk1"/>
              </a:solidFill>
              <a:latin typeface="Arial"/>
              <a:ea typeface="Arial"/>
              <a:cs typeface="Arial"/>
              <a:sym typeface="Arial"/>
            </a:endParaRPr>
          </a:p>
        </p:txBody>
      </p:sp>
      <p:sp>
        <p:nvSpPr>
          <p:cNvPr id="154" name="Shape 154"/>
          <p:cNvSpPr txBox="1"/>
          <p:nvPr/>
        </p:nvSpPr>
        <p:spPr>
          <a:xfrm>
            <a:off x="457200" y="1600200"/>
            <a:ext cx="4191000" cy="44298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Font typeface="Arial"/>
              <a:buNone/>
            </a:pPr>
            <a:endParaRPr sz="1800" b="1" i="0" u="none">
              <a:solidFill>
                <a:schemeClr val="dk1"/>
              </a:solidFill>
              <a:latin typeface="Arial"/>
              <a:ea typeface="Arial"/>
              <a:cs typeface="Arial"/>
              <a:sym typeface="Arial"/>
            </a:endParaRPr>
          </a:p>
          <a:p>
            <a:pPr marL="342900" marR="0" lvl="0" indent="-317500" algn="l" rtl="0">
              <a:lnSpc>
                <a:spcPct val="80000"/>
              </a:lnSpc>
              <a:spcBef>
                <a:spcPts val="480"/>
              </a:spcBef>
              <a:spcAft>
                <a:spcPts val="0"/>
              </a:spcAft>
              <a:buClr>
                <a:schemeClr val="dk1"/>
              </a:buClr>
              <a:buSzPct val="100000"/>
              <a:buFont typeface="Arial"/>
              <a:buChar char="•"/>
            </a:pPr>
            <a:r>
              <a:rPr lang="en-US" sz="2000" b="1" i="0" u="none">
                <a:solidFill>
                  <a:schemeClr val="dk1"/>
                </a:solidFill>
                <a:latin typeface="Arial"/>
                <a:ea typeface="Arial"/>
                <a:cs typeface="Arial"/>
                <a:sym typeface="Arial"/>
              </a:rPr>
              <a:t>There are over 100 million people in Nigeria today.  The Igbo people are the third largest ethnic group.</a:t>
            </a:r>
          </a:p>
          <a:p>
            <a:pPr marL="342900" marR="0" lvl="0" indent="-317500" algn="l" rtl="0">
              <a:lnSpc>
                <a:spcPct val="80000"/>
              </a:lnSpc>
              <a:spcBef>
                <a:spcPts val="480"/>
              </a:spcBef>
              <a:spcAft>
                <a:spcPts val="0"/>
              </a:spcAft>
              <a:buClr>
                <a:schemeClr val="dk1"/>
              </a:buClr>
              <a:buSzPct val="100000"/>
              <a:buFont typeface="Arial"/>
              <a:buChar char="•"/>
            </a:pPr>
            <a:r>
              <a:rPr lang="en-US" sz="2000" b="1" i="0" u="none">
                <a:solidFill>
                  <a:schemeClr val="dk1"/>
                </a:solidFill>
                <a:latin typeface="Arial"/>
                <a:ea typeface="Arial"/>
                <a:cs typeface="Arial"/>
                <a:sym typeface="Arial"/>
              </a:rPr>
              <a:t>The Igbo people live in the eastern region – where </a:t>
            </a:r>
            <a:r>
              <a:rPr lang="en-US" sz="2000" b="1" i="1" u="none">
                <a:solidFill>
                  <a:schemeClr val="dk1"/>
                </a:solidFill>
                <a:latin typeface="Arial"/>
                <a:ea typeface="Arial"/>
                <a:cs typeface="Arial"/>
                <a:sym typeface="Arial"/>
              </a:rPr>
              <a:t>Things Fall Apart</a:t>
            </a:r>
            <a:r>
              <a:rPr lang="en-US" sz="2000" b="1" i="0" u="none">
                <a:solidFill>
                  <a:schemeClr val="dk1"/>
                </a:solidFill>
                <a:latin typeface="Arial"/>
                <a:ea typeface="Arial"/>
                <a:cs typeface="Arial"/>
                <a:sym typeface="Arial"/>
              </a:rPr>
              <a:t> is set – near town of Onitsha.</a:t>
            </a:r>
          </a:p>
          <a:p>
            <a:pPr marL="342900" marR="0" lvl="0" indent="-317500" algn="l" rtl="0">
              <a:lnSpc>
                <a:spcPct val="80000"/>
              </a:lnSpc>
              <a:spcBef>
                <a:spcPts val="480"/>
              </a:spcBef>
              <a:spcAft>
                <a:spcPts val="0"/>
              </a:spcAft>
              <a:buClr>
                <a:schemeClr val="dk1"/>
              </a:buClr>
              <a:buSzPct val="100000"/>
              <a:buFont typeface="Arial"/>
              <a:buChar char="•"/>
            </a:pPr>
            <a:r>
              <a:rPr lang="en-US" sz="2000" b="1" i="0" u="none">
                <a:solidFill>
                  <a:schemeClr val="dk1"/>
                </a:solidFill>
                <a:latin typeface="Arial"/>
                <a:ea typeface="Arial"/>
                <a:cs typeface="Arial"/>
                <a:sym typeface="Arial"/>
              </a:rPr>
              <a:t>The Yoruba live in the west and the Hausa-Fulani, an Islamic people, live in the north.</a:t>
            </a:r>
          </a:p>
          <a:p>
            <a:pPr marL="342900" marR="0" lvl="0" indent="-342900" algn="l" rtl="0">
              <a:lnSpc>
                <a:spcPct val="80000"/>
              </a:lnSpc>
              <a:spcBef>
                <a:spcPts val="480"/>
              </a:spcBef>
              <a:spcAft>
                <a:spcPts val="0"/>
              </a:spcAft>
              <a:buClr>
                <a:schemeClr val="dk1"/>
              </a:buClr>
              <a:buFont typeface="Arial"/>
              <a:buNone/>
            </a:pPr>
            <a:endParaRPr sz="20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000" b="1" i="0" u="none">
              <a:solidFill>
                <a:schemeClr val="dk1"/>
              </a:solidFill>
              <a:latin typeface="Arial"/>
              <a:ea typeface="Arial"/>
              <a:cs typeface="Arial"/>
              <a:sym typeface="Arial"/>
            </a:endParaRPr>
          </a:p>
        </p:txBody>
      </p:sp>
      <p:sp>
        <p:nvSpPr>
          <p:cNvPr id="155" name="Shape 155"/>
          <p:cNvSpPr txBox="1"/>
          <p:nvPr/>
        </p:nvSpPr>
        <p:spPr>
          <a:xfrm>
            <a:off x="38100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a:solidFill>
                  <a:schemeClr val="dk2"/>
                </a:solidFill>
                <a:latin typeface="Arial"/>
                <a:ea typeface="Arial"/>
                <a:cs typeface="Arial"/>
                <a:sym typeface="Arial"/>
              </a:rPr>
              <a:t>Background on Nigeria</a:t>
            </a:r>
          </a:p>
        </p:txBody>
      </p:sp>
      <p:pic>
        <p:nvPicPr>
          <p:cNvPr id="156" name="Shape 156"/>
          <p:cNvPicPr preferRelativeResize="0"/>
          <p:nvPr/>
        </p:nvPicPr>
        <p:blipFill rotWithShape="1">
          <a:blip r:embed="rId3">
            <a:alphaModFix/>
          </a:blip>
          <a:srcRect/>
          <a:stretch/>
        </p:blipFill>
        <p:spPr>
          <a:xfrm>
            <a:off x="4619625" y="1524000"/>
            <a:ext cx="4283075" cy="4572000"/>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756</Words>
  <Application>Microsoft Office PowerPoint</Application>
  <PresentationFormat>On-screen Show (4:3)</PresentationFormat>
  <Paragraphs>87</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 Black</vt:lpstr>
      <vt:lpstr>Arial</vt:lpstr>
      <vt:lpstr>Default Design</vt:lpstr>
      <vt:lpstr>An Introduction to  Things Fall Apart</vt:lpstr>
      <vt:lpstr>Chinua Achebe (Shin’wa Ach-ab-ba)</vt:lpstr>
      <vt:lpstr>Author’s Purpose</vt:lpstr>
      <vt:lpstr>PowerPoint Presentation</vt:lpstr>
      <vt:lpstr>Author’s Work</vt:lpstr>
      <vt:lpstr>Achebe’s Style</vt:lpstr>
      <vt:lpstr>Background on Nigeria</vt:lpstr>
      <vt:lpstr>PowerPoint Presentation</vt:lpstr>
      <vt:lpstr>PowerPoint Presentation</vt:lpstr>
      <vt:lpstr>PowerPoint Presentation</vt:lpstr>
      <vt:lpstr>PowerPoint Presentation</vt:lpstr>
      <vt:lpstr>The Igbo </vt:lpstr>
      <vt:lpstr>Igbo Culture</vt:lpstr>
      <vt:lpstr>Igbo Images</vt:lpstr>
      <vt:lpstr>Igbo Society</vt:lpstr>
      <vt:lpstr>Ibo Religion</vt:lpstr>
      <vt:lpstr>Igbo Images</vt:lpstr>
      <vt:lpstr>Igbo Images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Things Fall Apart</dc:title>
  <dc:creator>Johnson, Jenelle    SHS - Staff</dc:creator>
  <cp:lastModifiedBy>Johnson, Jenelle    SHS - Staff</cp:lastModifiedBy>
  <cp:revision>1</cp:revision>
  <dcterms:modified xsi:type="dcterms:W3CDTF">2017-01-10T01:59:24Z</dcterms:modified>
</cp:coreProperties>
</file>